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3"/>
  </p:sldMasterIdLst>
  <p:notesMasterIdLst>
    <p:notesMasterId r:id="rId5"/>
  </p:notesMasterIdLst>
  <p:handoutMasterIdLst>
    <p:handoutMasterId r:id="rId22"/>
  </p:handoutMasterIdLst>
  <p:sldIdLst>
    <p:sldId id="256" r:id="rId4"/>
    <p:sldId id="352" r:id="rId6"/>
    <p:sldId id="291" r:id="rId7"/>
    <p:sldId id="373" r:id="rId8"/>
    <p:sldId id="374" r:id="rId9"/>
    <p:sldId id="368" r:id="rId10"/>
    <p:sldId id="308" r:id="rId11"/>
    <p:sldId id="369" r:id="rId12"/>
    <p:sldId id="370" r:id="rId13"/>
    <p:sldId id="371" r:id="rId14"/>
    <p:sldId id="375" r:id="rId15"/>
    <p:sldId id="376" r:id="rId16"/>
    <p:sldId id="309" r:id="rId17"/>
    <p:sldId id="310" r:id="rId18"/>
    <p:sldId id="372" r:id="rId19"/>
    <p:sldId id="346" r:id="rId20"/>
    <p:sldId id="315" r:id="rId21"/>
  </p:sldIdLst>
  <p:sldSz cx="12192000" cy="6858000"/>
  <p:notesSz cx="6858000" cy="9144000"/>
  <p:embeddedFontLst>
    <p:embeddedFont>
      <p:font typeface="微软雅黑" panose="020B0503020204020204" pitchFamily="34" charset="-122"/>
      <p:regular r:id="rId26"/>
    </p:embeddedFont>
    <p:embeddedFont>
      <p:font typeface="华康俪金黑W8(P)" panose="020B0800000000000000" charset="-122"/>
      <p:regular r:id="rId27"/>
    </p:embeddedFont>
    <p:embeddedFont>
      <p:font typeface="等线" panose="02010600030101010101" charset="-122"/>
      <p:regular r:id="rId28"/>
    </p:embeddedFont>
    <p:embeddedFont>
      <p:font typeface="Calibri" panose="020F0502020204030204" charset="0"/>
      <p:regular r:id="rId29"/>
      <p:bold r:id="rId30"/>
      <p:italic r:id="rId31"/>
      <p:boldItalic r:id="rId32"/>
    </p:embeddedFont>
    <p:embeddedFont>
      <p:font typeface="等线 Light" panose="0201060003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1" userDrawn="1">
          <p15:clr>
            <a:srgbClr val="A4A3A4"/>
          </p15:clr>
        </p15:guide>
        <p15:guide id="2" pos="37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3FF"/>
    <a:srgbClr val="635EEE"/>
    <a:srgbClr val="1279EF"/>
    <a:srgbClr val="6863ED"/>
    <a:srgbClr val="4F6BFE"/>
    <a:srgbClr val="318CF1"/>
    <a:srgbClr val="44DF4E"/>
    <a:srgbClr val="EFF0F7"/>
    <a:srgbClr val="3B9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5118" autoAdjust="0"/>
  </p:normalViewPr>
  <p:slideViewPr>
    <p:cSldViewPr snapToGrid="0" showGuides="1">
      <p:cViewPr>
        <p:scale>
          <a:sx n="100" d="100"/>
          <a:sy n="100" d="100"/>
        </p:scale>
        <p:origin x="-744" y="-432"/>
      </p:cViewPr>
      <p:guideLst>
        <p:guide orient="horz" pos="2901"/>
        <p:guide pos="3751"/>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4" Type="http://schemas.openxmlformats.org/officeDocument/2006/relationships/tags" Target="tags/tag27.xml"/><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D48D60D6-03A3-4E6B-A8ED-7A8863657034}"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D63F4C55-5076-45FF-8CC4-72CCD471A94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各位老师、同学大家下午好，很荣幸参与此次灵码杯展示，我是</a:t>
            </a:r>
            <a:r>
              <a:rPr lang="en-US" altLang="zh-CN"/>
              <a:t>“</a:t>
            </a:r>
            <a:r>
              <a:rPr lang="zh-CN" altLang="en-US"/>
              <a:t>加油才队</a:t>
            </a:r>
            <a:r>
              <a:rPr lang="en-US" altLang="zh-CN"/>
              <a:t>”</a:t>
            </a:r>
            <a:r>
              <a:rPr lang="zh-CN" altLang="en-US"/>
              <a:t>汇报人王一帆，我们的作品是</a:t>
            </a:r>
            <a:r>
              <a:rPr lang="en-US" altLang="zh-CN"/>
              <a:t>“AISnap——AI</a:t>
            </a:r>
            <a:r>
              <a:rPr lang="zh-CN" altLang="en-US"/>
              <a:t>快照，智能格式转换平台、便捷分享工具</a:t>
            </a:r>
            <a:r>
              <a:rPr lang="en-US" altLang="zh-CN"/>
              <a:t>”</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经过我们的需求研究，决定在</a:t>
            </a:r>
            <a:r>
              <a:rPr lang="en-US" altLang="zh-CN"/>
              <a:t>Web</a:t>
            </a:r>
            <a:r>
              <a:rPr lang="zh-CN" altLang="en-US"/>
              <a:t>端和桌面端进行开发，</a:t>
            </a:r>
            <a:r>
              <a:rPr lang="en-US" altLang="zh-CN"/>
              <a:t>PC</a:t>
            </a:r>
            <a:r>
              <a:rPr lang="zh-CN" altLang="en-US"/>
              <a:t>端对于使用文本和分享的需求比较完整，而对于移动端，文本很少是</a:t>
            </a:r>
            <a:r>
              <a:rPr lang="en-US" altLang="zh-CN"/>
              <a:t>markdown</a:t>
            </a:r>
            <a:r>
              <a:rPr lang="zh-CN" altLang="en-US"/>
              <a:t>格式、对于格式要求也不严格，对于分享功能的需求更大，也就是图片模板的快捷生成。而桌面端应用可以有更多设备权限如截图、显示在应用上层、快捷键等，可以让我们进一步提升转换和分享的</a:t>
            </a:r>
            <a:r>
              <a:rPr lang="zh-CN" altLang="en-US"/>
              <a:t>效率。</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那接下来我将为大家演示一下</a:t>
            </a:r>
            <a:r>
              <a:rPr lang="en-US" altLang="zh-CN"/>
              <a:t>web</a:t>
            </a:r>
            <a:r>
              <a:rPr lang="zh-CN" altLang="en-US"/>
              <a:t>端的</a:t>
            </a:r>
            <a:r>
              <a:rPr lang="en-US" altLang="zh-CN"/>
              <a:t>AISnap</a:t>
            </a:r>
            <a:r>
              <a:rPr lang="zh-CN" altLang="en-US"/>
              <a:t>项目。首先我们进入网站，进入转换模块，我先登录一下我的账号这样一会可以看到转换的记录，然后是核心的转换功能，那我们已经打开了通义平台，这里让它介绍一下通义灵码，已经生成了一段回复文本，我们复制一下，发现复制的文本格式是</a:t>
            </a:r>
            <a:r>
              <a:rPr lang="en-US" altLang="zh-CN"/>
              <a:t>markdown</a:t>
            </a:r>
            <a:r>
              <a:rPr lang="zh-CN" altLang="en-US"/>
              <a:t>文本，这时候我们把复制的</a:t>
            </a:r>
            <a:r>
              <a:rPr lang="en-US" altLang="zh-CN"/>
              <a:t>markdown</a:t>
            </a:r>
            <a:r>
              <a:rPr lang="zh-CN" altLang="en-US"/>
              <a:t>文本粘到</a:t>
            </a:r>
            <a:r>
              <a:rPr lang="en-US" altLang="zh-CN"/>
              <a:t>AISnap</a:t>
            </a:r>
            <a:r>
              <a:rPr lang="zh-CN" altLang="en-US"/>
              <a:t>中，选择输入格式为</a:t>
            </a:r>
            <a:r>
              <a:rPr lang="en-US" altLang="zh-CN"/>
              <a:t>markdown</a:t>
            </a:r>
            <a:r>
              <a:rPr lang="zh-CN" altLang="en-US"/>
              <a:t>，然后让它转换为</a:t>
            </a:r>
            <a:r>
              <a:rPr lang="en-US" altLang="zh-CN"/>
              <a:t>docx</a:t>
            </a:r>
            <a:r>
              <a:rPr lang="zh-CN" altLang="en-US"/>
              <a:t>文件，我们看到已经生成了</a:t>
            </a:r>
            <a:r>
              <a:rPr lang="en-US" altLang="zh-CN"/>
              <a:t>word</a:t>
            </a:r>
            <a:r>
              <a:rPr lang="zh-CN" altLang="en-US"/>
              <a:t>文件，直接下载即可；如果我只是想复制内容发给别人呢，我们就选择输出为纯文本，就可以生成可以直接复制给别人、带缩进的文本；然后如果我们想更加美观一点，可以选择生成图片，这里还可以对生成的图片进行多种模板预设，调节字体、宽度、字号等，还可以补充上我们的</a:t>
            </a:r>
            <a:r>
              <a:rPr lang="en-US" altLang="zh-CN"/>
              <a:t>prompt</a:t>
            </a:r>
            <a:r>
              <a:rPr lang="zh-CN" altLang="en-US"/>
              <a:t>，之后无论是复制还是下载都非常方便。接着演示一下对于图片的识别转换，我们把刚才生成的内容截一下屏然后上传，输出还是类似的，我们就以</a:t>
            </a:r>
            <a:r>
              <a:rPr lang="en-US" altLang="zh-CN"/>
              <a:t>docx</a:t>
            </a:r>
            <a:r>
              <a:rPr lang="zh-CN" altLang="en-US"/>
              <a:t>文件为例，可以看到，识别和转换的结果是非常准确的。其他的格式都是类似的我们不一一演示了，欢迎各位来我们的摊位交流。然后如果我想查看之前的转换历史可以到用户的转换历史中查看和下载之前的结果，非常的</a:t>
            </a:r>
            <a:r>
              <a:rPr lang="zh-CN" altLang="en-US"/>
              <a:t>方便。</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首先从转换流程图入手，了解核心设计。我们支持的输入格式有</a:t>
            </a:r>
            <a:r>
              <a:rPr lang="en-US" altLang="zh-CN"/>
              <a:t>Markdown</a:t>
            </a:r>
            <a:r>
              <a:rPr lang="zh-CN" altLang="en-US"/>
              <a:t>、</a:t>
            </a:r>
            <a:r>
              <a:rPr lang="en-US" altLang="zh-CN"/>
              <a:t>HTML</a:t>
            </a:r>
            <a:r>
              <a:rPr lang="zh-CN" altLang="en-US"/>
              <a:t>、</a:t>
            </a:r>
            <a:r>
              <a:rPr lang="en-US" altLang="zh-CN"/>
              <a:t>Latex</a:t>
            </a:r>
            <a:r>
              <a:rPr lang="zh-CN" altLang="en-US"/>
              <a:t>这三种常用的文本格式以及截图的图片文件，核心使用的转换工具是</a:t>
            </a:r>
            <a:r>
              <a:rPr lang="en-US" altLang="zh-CN"/>
              <a:t>pandoc</a:t>
            </a:r>
            <a:r>
              <a:rPr lang="zh-CN" altLang="en-US"/>
              <a:t>库以及</a:t>
            </a:r>
            <a:r>
              <a:rPr lang="en-US" altLang="zh-CN"/>
              <a:t>node-pandoc</a:t>
            </a:r>
            <a:r>
              <a:rPr lang="zh-CN" altLang="en-US"/>
              <a:t>包，它们可以实现将之前提到的几种格式文本转换为</a:t>
            </a:r>
            <a:r>
              <a:rPr lang="en-US" altLang="zh-CN"/>
              <a:t>docx</a:t>
            </a:r>
            <a:r>
              <a:rPr lang="zh-CN" altLang="en-US"/>
              <a:t>等方便使用的格式，而对于输入截图，我们则调用了通义千问的</a:t>
            </a:r>
            <a:r>
              <a:rPr lang="en-US" altLang="zh-CN"/>
              <a:t>Qwen-vl-plus</a:t>
            </a:r>
            <a:r>
              <a:rPr lang="zh-CN" altLang="en-US"/>
              <a:t>模型的</a:t>
            </a:r>
            <a:r>
              <a:rPr lang="en-US" altLang="zh-CN"/>
              <a:t>API</a:t>
            </a:r>
            <a:r>
              <a:rPr lang="zh-CN" altLang="en-US"/>
              <a:t>接口，实现识图获取文本。之后就是调用这两个工具库进行转换。那有人可能会质疑了，那你这不就是</a:t>
            </a:r>
            <a:r>
              <a:rPr lang="en-US" altLang="zh-CN"/>
              <a:t>API</a:t>
            </a:r>
            <a:r>
              <a:rPr lang="zh-CN" altLang="en-US"/>
              <a:t>搬运工吗？首先说明一下</a:t>
            </a:r>
            <a:r>
              <a:rPr lang="en-US" altLang="zh-CN"/>
              <a:t>pandoc</a:t>
            </a:r>
            <a:r>
              <a:rPr lang="zh-CN" altLang="en-US"/>
              <a:t>这个库的地位，它是文档格式转换界的“冠军级”工具，我们熟知的</a:t>
            </a:r>
            <a:r>
              <a:rPr lang="en-US" altLang="zh-CN"/>
              <a:t>typora</a:t>
            </a:r>
            <a:r>
              <a:rPr lang="zh-CN" altLang="en-US"/>
              <a:t>、</a:t>
            </a:r>
            <a:r>
              <a:rPr lang="en-US" altLang="zh-CN"/>
              <a:t>hugo</a:t>
            </a:r>
            <a:r>
              <a:rPr lang="zh-CN" altLang="en-US"/>
              <a:t>的核心转换以及</a:t>
            </a:r>
            <a:r>
              <a:rPr lang="en-US" altLang="zh-CN"/>
              <a:t>chatgpt</a:t>
            </a:r>
            <a:r>
              <a:rPr lang="zh-CN" altLang="en-US"/>
              <a:t>等平台的导出都是基于</a:t>
            </a:r>
            <a:r>
              <a:rPr lang="en-US" altLang="zh-CN"/>
              <a:t>pandoc</a:t>
            </a:r>
            <a:r>
              <a:rPr lang="zh-CN" altLang="en-US"/>
              <a:t>实现的；但我们也进一步进行参数优化、使其支持更多格式、并优化了其中对于表格的转换。为了实现生成便于分享的图片，我们则使用</a:t>
            </a:r>
            <a:r>
              <a:rPr lang="en-US" altLang="zh-CN"/>
              <a:t>html2canvas</a:t>
            </a:r>
            <a:r>
              <a:rPr lang="zh-CN" altLang="en-US"/>
              <a:t>这个库实现图片的生成。最后处理成多种便于使用和分享格式供用户</a:t>
            </a:r>
            <a:r>
              <a:rPr lang="zh-CN" altLang="en-US"/>
              <a:t>选择。</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那接下来我将为大家演示一下</a:t>
            </a:r>
            <a:r>
              <a:rPr lang="en-US" altLang="zh-CN"/>
              <a:t>web</a:t>
            </a:r>
            <a:r>
              <a:rPr lang="zh-CN" altLang="en-US"/>
              <a:t>端的</a:t>
            </a:r>
            <a:r>
              <a:rPr lang="en-US" altLang="zh-CN"/>
              <a:t>AISnap</a:t>
            </a:r>
            <a:r>
              <a:rPr lang="zh-CN" altLang="en-US"/>
              <a:t>项目。首先我们进入网站，进入转换模块，我先登录一下我的账号这样一会可以看到转换的记录，然后是核心的转换功能，那我们已经打开了通义平台，这里让它介绍一下通义灵码，已经生成了一段回复文本，我们复制一下，发现复制的文本格式是</a:t>
            </a:r>
            <a:r>
              <a:rPr lang="en-US" altLang="zh-CN"/>
              <a:t>markdown</a:t>
            </a:r>
            <a:r>
              <a:rPr lang="zh-CN" altLang="en-US"/>
              <a:t>文本，这时候我们把复制的</a:t>
            </a:r>
            <a:r>
              <a:rPr lang="en-US" altLang="zh-CN"/>
              <a:t>markdown</a:t>
            </a:r>
            <a:r>
              <a:rPr lang="zh-CN" altLang="en-US"/>
              <a:t>文本粘到</a:t>
            </a:r>
            <a:r>
              <a:rPr lang="en-US" altLang="zh-CN"/>
              <a:t>AISnap</a:t>
            </a:r>
            <a:r>
              <a:rPr lang="zh-CN" altLang="en-US"/>
              <a:t>中，选择输入格式为</a:t>
            </a:r>
            <a:r>
              <a:rPr lang="en-US" altLang="zh-CN"/>
              <a:t>markdown</a:t>
            </a:r>
            <a:r>
              <a:rPr lang="zh-CN" altLang="en-US"/>
              <a:t>，然后让它转换为</a:t>
            </a:r>
            <a:r>
              <a:rPr lang="en-US" altLang="zh-CN"/>
              <a:t>docx</a:t>
            </a:r>
            <a:r>
              <a:rPr lang="zh-CN" altLang="en-US"/>
              <a:t>文件，我们看到已经生成了</a:t>
            </a:r>
            <a:r>
              <a:rPr lang="en-US" altLang="zh-CN"/>
              <a:t>word</a:t>
            </a:r>
            <a:r>
              <a:rPr lang="zh-CN" altLang="en-US"/>
              <a:t>文件，直接下载即可；如果我只是想复制内容发给别人呢，我们就选择输出为纯文本，就可以生成可以直接复制给别人、带缩进的文本；然后如果我们想更加美观一点，可以选择生成图片，这里还可以对生成的图片进行多种模板预设，调节字体、宽度、字号等，还可以补充上我们的</a:t>
            </a:r>
            <a:r>
              <a:rPr lang="en-US" altLang="zh-CN"/>
              <a:t>prompt</a:t>
            </a:r>
            <a:r>
              <a:rPr lang="zh-CN" altLang="en-US"/>
              <a:t>，之后无论是复制还是下载都非常方便。接着演示一下对于图片的识别转换，我们把刚才生成的内容截一下屏然后上传，输出还是类似的，我们就以</a:t>
            </a:r>
            <a:r>
              <a:rPr lang="en-US" altLang="zh-CN"/>
              <a:t>docx</a:t>
            </a:r>
            <a:r>
              <a:rPr lang="zh-CN" altLang="en-US"/>
              <a:t>文件为例，可以看到，识别和转换的结果是非常准确的。其他的格式都是类似的我们不一一演示了，欢迎各位来我们的摊位交流。然后如果我想查看之前的转换历史可以到用户的转换历史中查看和下载之前的结果，非常的</a:t>
            </a:r>
            <a:r>
              <a:rPr lang="zh-CN" altLang="en-US"/>
              <a:t>方便。</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最后我想展望一下我们的</a:t>
            </a:r>
            <a:r>
              <a:rPr lang="en-US" altLang="zh-CN"/>
              <a:t>AISnap</a:t>
            </a:r>
            <a:r>
              <a:rPr lang="zh-CN" altLang="en-US"/>
              <a:t>项目的</a:t>
            </a:r>
            <a:r>
              <a:rPr lang="zh-CN" altLang="en-US"/>
              <a:t>后续发展</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首先在开发上继续完善桌面端和移动端的开发；同时在核心转换的基础上进一步进行算法优化，我们刚才看到的转成的格式是整体的修改，如果我们的算法可以精确识别出文本的段落结构，那可以对格式进行更多自定义设置，我们就不需要再到文本编辑软件像</a:t>
            </a:r>
            <a:r>
              <a:rPr lang="en-US" altLang="zh-CN"/>
              <a:t>word</a:t>
            </a:r>
            <a:r>
              <a:rPr lang="zh-CN" altLang="en-US"/>
              <a:t>上进行调整了，直接在我们的平台上就是编辑好的完美</a:t>
            </a:r>
            <a:r>
              <a:rPr lang="zh-CN" altLang="en-US"/>
              <a:t>版本。</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我们计划进一步扩展完善，建立</a:t>
            </a:r>
            <a:r>
              <a:rPr lang="en-US" altLang="zh-CN"/>
              <a:t>toC</a:t>
            </a:r>
            <a:r>
              <a:rPr lang="zh-CN" altLang="en-US"/>
              <a:t>的用户与</a:t>
            </a:r>
            <a:r>
              <a:rPr lang="en-US" altLang="zh-CN"/>
              <a:t>AI</a:t>
            </a:r>
            <a:r>
              <a:rPr lang="zh-CN" altLang="en-US"/>
              <a:t>间的完整生态，构建用户与</a:t>
            </a:r>
            <a:r>
              <a:rPr lang="en-US" altLang="zh-CN"/>
              <a:t>AI</a:t>
            </a:r>
            <a:r>
              <a:rPr lang="zh-CN" altLang="en-US"/>
              <a:t>之间的桥梁；成为</a:t>
            </a:r>
            <a:r>
              <a:rPr lang="en-US" altLang="zh-CN"/>
              <a:t>AI</a:t>
            </a:r>
            <a:r>
              <a:rPr lang="zh-CN" altLang="en-US"/>
              <a:t>使用领域的瑞士军刀、完备齐全的工具体系、高扩展性高灵活度的工具</a:t>
            </a:r>
            <a:r>
              <a:rPr lang="zh-CN" altLang="en-US"/>
              <a:t>平台。</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感谢您的观看，欢迎各位老师</a:t>
            </a:r>
            <a:r>
              <a:rPr lang="zh-CN" altLang="en-US"/>
              <a:t>批评指教</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接下来我将从灵感及思路、实现原理、功能演示、后续发展四个方面</a:t>
            </a:r>
            <a:r>
              <a:rPr lang="zh-CN" altLang="en-US"/>
              <a:t>展开</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首先是第一部分，灵感及思路，这里就不得不提到</a:t>
            </a:r>
            <a:r>
              <a:rPr lang="en-US" altLang="zh-CN"/>
              <a:t>VsCode</a:t>
            </a:r>
            <a:r>
              <a:rPr lang="zh-CN" altLang="en-US"/>
              <a:t>的代码分享插件</a:t>
            </a:r>
            <a:r>
              <a:rPr lang="en-US" altLang="zh-CN"/>
              <a:t>“</a:t>
            </a:r>
            <a:r>
              <a:rPr lang="en-US" altLang="zh-CN"/>
              <a:t>CodeSnap”</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为了明确需求，确定开发的必要性，我们在同学和朋友间进行了调研，根据调研结果，几乎所有的人都使用了</a:t>
            </a:r>
            <a:r>
              <a:rPr lang="en-US" altLang="zh-CN"/>
              <a:t>AI</a:t>
            </a:r>
            <a:r>
              <a:rPr lang="zh-CN" altLang="en-US"/>
              <a:t>，而且可以有相当高比例的同学是经常需要使用</a:t>
            </a:r>
            <a:r>
              <a:rPr lang="en-US" altLang="zh-CN"/>
              <a:t>AI</a:t>
            </a:r>
            <a:r>
              <a:rPr lang="zh-CN" altLang="en-US"/>
              <a:t>的，可见我们对</a:t>
            </a:r>
            <a:r>
              <a:rPr lang="en-US" altLang="zh-CN"/>
              <a:t>AI</a:t>
            </a:r>
            <a:r>
              <a:rPr lang="zh-CN" altLang="en-US"/>
              <a:t>及</a:t>
            </a:r>
            <a:r>
              <a:rPr lang="en-US" altLang="zh-CN"/>
              <a:t>AI</a:t>
            </a:r>
            <a:r>
              <a:rPr lang="zh-CN" altLang="en-US"/>
              <a:t>生成内容的需求之大，而在调研中我也向他们问到了我遇到的问题，发现他们也经常受此</a:t>
            </a:r>
            <a:r>
              <a:rPr lang="zh-CN" altLang="en-US"/>
              <a:t>困惑。</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我们对最常见的三种</a:t>
            </a:r>
            <a:r>
              <a:rPr lang="en-US" altLang="zh-CN"/>
              <a:t>AI</a:t>
            </a:r>
            <a:r>
              <a:rPr lang="zh-CN" altLang="en-US"/>
              <a:t>平台进行了对比分享，发现它们在输出文本的分享和再加工以及格式支持上都存在不完善的地方。</a:t>
            </a:r>
            <a:r>
              <a:rPr lang="zh-CN" altLang="en-US">
                <a:sym typeface="+mn-ea"/>
              </a:rPr>
              <a:t>总结一下，当前平台存在多格式功能不足、生成的</a:t>
            </a:r>
            <a:r>
              <a:rPr lang="en-US" altLang="zh-CN">
                <a:sym typeface="+mn-ea"/>
              </a:rPr>
              <a:t>Markdown</a:t>
            </a:r>
            <a:r>
              <a:rPr lang="zh-CN" altLang="en-US">
                <a:sym typeface="+mn-ea"/>
              </a:rPr>
              <a:t>格式使用门槛较高、分享功能不完善、模板单一、自定义空间小的问题。对于用户和</a:t>
            </a:r>
            <a:r>
              <a:rPr lang="en-US" altLang="zh-CN">
                <a:sym typeface="+mn-ea"/>
              </a:rPr>
              <a:t>AI</a:t>
            </a:r>
            <a:r>
              <a:rPr lang="zh-CN" altLang="en-US">
                <a:sym typeface="+mn-ea"/>
              </a:rPr>
              <a:t>之间的功能还不够完备，使用门槛很低，但是想</a:t>
            </a:r>
            <a:r>
              <a:rPr lang="en-US" altLang="zh-CN">
                <a:sym typeface="+mn-ea"/>
              </a:rPr>
              <a:t>“</a:t>
            </a:r>
            <a:r>
              <a:rPr lang="zh-CN" altLang="en-US">
                <a:sym typeface="+mn-ea"/>
              </a:rPr>
              <a:t>好用</a:t>
            </a:r>
            <a:r>
              <a:rPr lang="en-US" altLang="zh-CN">
                <a:sym typeface="+mn-ea"/>
              </a:rPr>
              <a:t>”</a:t>
            </a:r>
            <a:r>
              <a:rPr lang="zh-CN" altLang="en-US">
                <a:sym typeface="+mn-ea"/>
              </a:rPr>
              <a:t>或者</a:t>
            </a:r>
            <a:r>
              <a:rPr lang="en-US" altLang="zh-CN">
                <a:sym typeface="+mn-ea"/>
              </a:rPr>
              <a:t>“</a:t>
            </a:r>
            <a:r>
              <a:rPr lang="zh-CN" altLang="en-US">
                <a:sym typeface="+mn-ea"/>
              </a:rPr>
              <a:t>用好</a:t>
            </a:r>
            <a:r>
              <a:rPr lang="en-US" altLang="zh-CN">
                <a:sym typeface="+mn-ea"/>
              </a:rPr>
              <a:t>”AI</a:t>
            </a:r>
            <a:r>
              <a:rPr lang="zh-CN" altLang="en-US">
                <a:sym typeface="+mn-ea"/>
              </a:rPr>
              <a:t>不容易</a:t>
            </a:r>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CodeSnap</a:t>
            </a:r>
            <a:r>
              <a:rPr lang="zh-CN" altLang="en-US"/>
              <a:t>可以让你在使用</a:t>
            </a:r>
            <a:r>
              <a:rPr lang="en-US" altLang="zh-CN"/>
              <a:t>VsCode</a:t>
            </a:r>
            <a:r>
              <a:rPr lang="zh-CN" altLang="en-US"/>
              <a:t>时，右键打开、选中代码、生成图片、复制并分享，从而实现非常便捷、美观的代码分享，我当时经常使用这款插件在团队合作时进行分享。</a:t>
            </a:r>
            <a:endParaRPr lang="zh-CN" altLang="en-US"/>
          </a:p>
          <a:p>
            <a:r>
              <a:rPr lang="zh-CN" altLang="en-US"/>
              <a:t>而我也经常使用</a:t>
            </a:r>
            <a:r>
              <a:rPr lang="en-US" altLang="zh-CN"/>
              <a:t>AI</a:t>
            </a:r>
            <a:r>
              <a:rPr lang="zh-CN" altLang="en-US"/>
              <a:t>的平台进行一些知识问答，大家请看右图，是我在通义的平台上的问答对话的截屏，虽然我可以将截图发给想分享的人，但是截的图经常有一些页面无关元素，有的时候格式也不是我预期的，想复制一段文字发送结果复制下来是</a:t>
            </a:r>
            <a:r>
              <a:rPr lang="en-US" altLang="zh-CN"/>
              <a:t>Markdown</a:t>
            </a:r>
            <a:r>
              <a:rPr lang="zh-CN" altLang="en-US"/>
              <a:t>格式，全是星号和横杠，这些都是我使用中的一些痛点，我也渴望开发一款像</a:t>
            </a:r>
            <a:r>
              <a:rPr lang="en-US" altLang="zh-CN"/>
              <a:t>“CodeSnap”</a:t>
            </a:r>
            <a:r>
              <a:rPr lang="zh-CN" altLang="en-US"/>
              <a:t>一样便捷使用和分享的工具，也就是我们的项目</a:t>
            </a:r>
            <a:r>
              <a:rPr lang="en-US" altLang="zh-CN"/>
              <a:t>“</a:t>
            </a:r>
            <a:r>
              <a:rPr lang="en-US" altLang="zh-CN"/>
              <a:t>AISnap”</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那接下来介绍一下我们的</a:t>
            </a:r>
            <a:r>
              <a:rPr lang="en-US" altLang="zh-CN"/>
              <a:t>“AISnap”</a:t>
            </a:r>
            <a:r>
              <a:rPr lang="zh-CN" altLang="en-US"/>
              <a:t>如何解决了以上问题，构建起</a:t>
            </a:r>
            <a:r>
              <a:rPr lang="en-US" altLang="zh-CN"/>
              <a:t>toC</a:t>
            </a:r>
            <a:r>
              <a:rPr lang="zh-CN" altLang="en-US"/>
              <a:t>端用户与</a:t>
            </a:r>
            <a:r>
              <a:rPr lang="en-US" altLang="zh-CN"/>
              <a:t>AI</a:t>
            </a:r>
            <a:r>
              <a:rPr lang="zh-CN" altLang="en-US"/>
              <a:t>之间的桥梁。我们的项目分为上传模块、转换处理模块、输出模块、用户模块。要想从</a:t>
            </a:r>
            <a:r>
              <a:rPr lang="en-US" altLang="zh-CN"/>
              <a:t>AI</a:t>
            </a:r>
            <a:r>
              <a:rPr lang="zh-CN" altLang="en-US"/>
              <a:t>生成的内容得到方便用户使用和分享内容，</a:t>
            </a:r>
            <a:r>
              <a:rPr lang="en-US" altLang="zh-CN"/>
              <a:t>“</a:t>
            </a:r>
            <a:r>
              <a:rPr lang="zh-CN" altLang="en-US"/>
              <a:t>转换</a:t>
            </a:r>
            <a:r>
              <a:rPr lang="en-US" altLang="zh-CN"/>
              <a:t>”</a:t>
            </a:r>
            <a:r>
              <a:rPr lang="zh-CN" altLang="en-US"/>
              <a:t>及相关处理是</a:t>
            </a:r>
            <a:r>
              <a:rPr lang="zh-CN" altLang="en-US"/>
              <a:t>核心。</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首先从转换流程图入手，了解核心设计。我们支持的输入格式有</a:t>
            </a:r>
            <a:r>
              <a:rPr lang="en-US" altLang="zh-CN"/>
              <a:t>Markdown</a:t>
            </a:r>
            <a:r>
              <a:rPr lang="zh-CN" altLang="en-US"/>
              <a:t>、</a:t>
            </a:r>
            <a:r>
              <a:rPr lang="en-US" altLang="zh-CN"/>
              <a:t>HTML</a:t>
            </a:r>
            <a:r>
              <a:rPr lang="zh-CN" altLang="en-US"/>
              <a:t>、</a:t>
            </a:r>
            <a:r>
              <a:rPr lang="en-US" altLang="zh-CN"/>
              <a:t>Latex</a:t>
            </a:r>
            <a:r>
              <a:rPr lang="zh-CN" altLang="en-US"/>
              <a:t>这三种常用的文本格式以及截图的图片文件，核心使用的转换工具是</a:t>
            </a:r>
            <a:r>
              <a:rPr lang="en-US" altLang="zh-CN"/>
              <a:t>pandoc</a:t>
            </a:r>
            <a:r>
              <a:rPr lang="zh-CN" altLang="en-US"/>
              <a:t>库以及</a:t>
            </a:r>
            <a:r>
              <a:rPr lang="en-US" altLang="zh-CN"/>
              <a:t>node-pandoc</a:t>
            </a:r>
            <a:r>
              <a:rPr lang="zh-CN" altLang="en-US"/>
              <a:t>包，它们可以实现将之前提到的几种格式文本转换为</a:t>
            </a:r>
            <a:r>
              <a:rPr lang="en-US" altLang="zh-CN"/>
              <a:t>docx</a:t>
            </a:r>
            <a:r>
              <a:rPr lang="zh-CN" altLang="en-US"/>
              <a:t>等方便使用的格式，而对于输入截图，我们则调用了通义千问的</a:t>
            </a:r>
            <a:r>
              <a:rPr lang="en-US" altLang="zh-CN"/>
              <a:t>Qwen-vl-plus</a:t>
            </a:r>
            <a:r>
              <a:rPr lang="zh-CN" altLang="en-US"/>
              <a:t>模型的</a:t>
            </a:r>
            <a:r>
              <a:rPr lang="en-US" altLang="zh-CN"/>
              <a:t>API</a:t>
            </a:r>
            <a:r>
              <a:rPr lang="zh-CN" altLang="en-US"/>
              <a:t>接口，实现识图获取文本。之后就是调用这两个工具库进行转换。那有人可能会质疑了，那你这不就是</a:t>
            </a:r>
            <a:r>
              <a:rPr lang="en-US" altLang="zh-CN"/>
              <a:t>API</a:t>
            </a:r>
            <a:r>
              <a:rPr lang="zh-CN" altLang="en-US"/>
              <a:t>搬运工吗？首先说明一下</a:t>
            </a:r>
            <a:r>
              <a:rPr lang="en-US" altLang="zh-CN"/>
              <a:t>pandoc</a:t>
            </a:r>
            <a:r>
              <a:rPr lang="zh-CN" altLang="en-US"/>
              <a:t>这个库的地位，它是文档格式转换界的“冠军级”工具，我们熟知的</a:t>
            </a:r>
            <a:r>
              <a:rPr lang="en-US" altLang="zh-CN"/>
              <a:t>typora</a:t>
            </a:r>
            <a:r>
              <a:rPr lang="zh-CN" altLang="en-US"/>
              <a:t>、</a:t>
            </a:r>
            <a:r>
              <a:rPr lang="en-US" altLang="zh-CN"/>
              <a:t>hugo</a:t>
            </a:r>
            <a:r>
              <a:rPr lang="zh-CN" altLang="en-US"/>
              <a:t>的核心转换以及</a:t>
            </a:r>
            <a:r>
              <a:rPr lang="en-US" altLang="zh-CN"/>
              <a:t>chatgpt</a:t>
            </a:r>
            <a:r>
              <a:rPr lang="zh-CN" altLang="en-US"/>
              <a:t>等平台的导出都是基于</a:t>
            </a:r>
            <a:r>
              <a:rPr lang="en-US" altLang="zh-CN"/>
              <a:t>pandoc</a:t>
            </a:r>
            <a:r>
              <a:rPr lang="zh-CN" altLang="en-US"/>
              <a:t>实现的；但我们也进一步进行参数优化、使其支持更多格式、并优化了其中对于表格的转换。为了实现生成便于分享的图片，我们则使用</a:t>
            </a:r>
            <a:r>
              <a:rPr lang="en-US" altLang="zh-CN"/>
              <a:t>html2canvas</a:t>
            </a:r>
            <a:r>
              <a:rPr lang="zh-CN" altLang="en-US"/>
              <a:t>这个库实现图片的生成。最后处理成多种便于使用和分享格式供用户</a:t>
            </a:r>
            <a:r>
              <a:rPr lang="zh-CN" altLang="en-US"/>
              <a:t>选择。</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也考虑了产品的综合发展包括将来的商业化发展等，建立的用户系统，登录之后用户可以体验到查看转换记录、个性化设置等，也预留扩展了更多权限设置。我们还实现了亮暗模式的支持，在完成度和用户体验上表现</a:t>
            </a:r>
            <a:r>
              <a:rPr lang="zh-CN" altLang="en-US"/>
              <a:t>良好。</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273AFF7-A3D3-4B1F-985A-126F8AE93E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70D910-5856-4EDA-9461-D3A3652F0945}" type="slidenum">
              <a:rPr lang="zh-CN" altLang="en-US" smtClean="0"/>
            </a:fld>
            <a:endParaRPr lang="zh-CN" altLang="en-US"/>
          </a:p>
        </p:txBody>
      </p:sp>
    </p:spTree>
  </p:cSld>
  <p:clrMapOvr>
    <a:masterClrMapping/>
  </p:clrMapOvr>
  <p:transition/>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AFCE3B61-66BF-4D35-BCDF-B6B466294755}"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
        <p:nvSpPr>
          <p:cNvPr id="5"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6"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7"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r>
              <a:rPr lang="zh-CN" altLang="en-US"/>
              <a:t>单击此处编辑母版标题样式</a:t>
            </a:r>
            <a:endParaRPr lang="zh-CN" altLang="en-US"/>
          </a:p>
        </p:txBody>
      </p:sp>
      <p:sp>
        <p:nvSpPr>
          <p:cNvPr id="8"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endParaRPr lang="zh-CN" altLang="en-US"/>
          </a:p>
        </p:txBody>
      </p:sp>
      <p:sp>
        <p:nvSpPr>
          <p:cNvPr id="9"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1"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2" name="页脚占位符 7"/>
          <p:cNvSpPr>
            <a:spLocks noGrp="1"/>
          </p:cNvSpPr>
          <p:nvPr>
            <p:ph type="ftr" sz="quarter" idx="11"/>
          </p:nvPr>
        </p:nvSpPr>
        <p:spPr>
          <a:xfrm>
            <a:off x="4038600" y="6356350"/>
            <a:ext cx="4114800" cy="365125"/>
          </a:xfrm>
        </p:spPr>
        <p:txBody>
          <a:bodyPr/>
          <a:lstStyle/>
          <a:p>
            <a:endParaRPr lang="zh-CN" altLang="en-US"/>
          </a:p>
        </p:txBody>
      </p:sp>
      <p:sp>
        <p:nvSpPr>
          <p:cNvPr id="13"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fld>
            <a:endParaRPr lang="zh-CN" altLang="en-US"/>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273AFF7-A3D3-4B1F-985A-126F8AE93E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70D910-5856-4EDA-9461-D3A3652F0945}" type="slidenum">
              <a:rPr lang="zh-CN" altLang="en-US" smtClean="0"/>
            </a:fld>
            <a:endParaRPr lang="zh-CN" altLang="en-US"/>
          </a:p>
        </p:txBody>
      </p:sp>
    </p:spTree>
  </p:cSld>
  <p:clrMapOvr>
    <a:masterClrMapping/>
  </p:clrMapOvr>
  <p:transition/>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0F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B273AFF7-A3D3-4B1F-985A-126F8AE93EE9}"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F770D910-5856-4EDA-9461-D3A3652F0945}"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hf sldNum="0" ftr="0" dt="0"/>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vmlDrawing" Target="../drawings/vmlDrawing2.vml"/><Relationship Id="rId7"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2.bin"/><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7" Type="http://schemas.openxmlformats.org/officeDocument/2006/relationships/notesSlide" Target="../notesSlides/notesSlide2.xml"/><Relationship Id="rId26" Type="http://schemas.openxmlformats.org/officeDocument/2006/relationships/slideLayout" Target="../slideLayouts/slideLayout3.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26.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vmlDrawing" Target="../drawings/vmlDrawing1.vml"/><Relationship Id="rId4" Type="http://schemas.openxmlformats.org/officeDocument/2006/relationships/slideLayout" Target="../slideLayouts/slideLayout3.xml"/><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0F7"/>
        </a:solidFill>
        <a:effectLst/>
      </p:bgPr>
    </p:bg>
    <p:spTree>
      <p:nvGrpSpPr>
        <p:cNvPr id="1" name=""/>
        <p:cNvGrpSpPr/>
        <p:nvPr/>
      </p:nvGrpSpPr>
      <p:grpSpPr>
        <a:xfrm>
          <a:off x="0" y="0"/>
          <a:ext cx="0" cy="0"/>
          <a:chOff x="0" y="0"/>
          <a:chExt cx="0" cy="0"/>
        </a:xfrm>
      </p:grpSpPr>
      <p:sp>
        <p:nvSpPr>
          <p:cNvPr id="21" name="矩形 20"/>
          <p:cNvSpPr/>
          <p:nvPr/>
        </p:nvSpPr>
        <p:spPr>
          <a:xfrm>
            <a:off x="0" y="320040"/>
            <a:ext cx="4925695"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4" name="矩形 3"/>
          <p:cNvSpPr/>
          <p:nvPr/>
        </p:nvSpPr>
        <p:spPr>
          <a:xfrm>
            <a:off x="0" y="268605"/>
            <a:ext cx="5127625" cy="39814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12" name="文本框 11"/>
          <p:cNvSpPr txBox="1"/>
          <p:nvPr/>
        </p:nvSpPr>
        <p:spPr>
          <a:xfrm>
            <a:off x="2360459" y="668038"/>
            <a:ext cx="8904260" cy="1198880"/>
          </a:xfrm>
          <a:prstGeom prst="rect">
            <a:avLst/>
          </a:prstGeom>
          <a:noFill/>
        </p:spPr>
        <p:txBody>
          <a:bodyPr wrap="square" rtlCol="0">
            <a:spAutoFit/>
          </a:bodyPr>
          <a:lstStyle/>
          <a:p>
            <a:pPr algn="ctr"/>
            <a:r>
              <a:rPr lang="en-US" altLang="zh-CN" sz="7200" b="1" dirty="0">
                <a:solidFill>
                  <a:srgbClr val="1279EF">
                    <a:alpha val="8000"/>
                  </a:srgbClr>
                </a:solidFill>
                <a:latin typeface="华康俪金黑W8(P)" panose="020B0800000000000000" charset="-122"/>
                <a:ea typeface="华康俪金黑W8(P)" panose="020B0800000000000000" charset="-122"/>
                <a:cs typeface="华康俪金黑W8(P)" panose="020B0800000000000000" charset="-122"/>
              </a:rPr>
              <a:t>“AI</a:t>
            </a:r>
            <a:r>
              <a:rPr lang="zh-CN" altLang="en-US" sz="7200" b="1" dirty="0">
                <a:solidFill>
                  <a:srgbClr val="1279EF">
                    <a:alpha val="8000"/>
                  </a:srgbClr>
                </a:solidFill>
                <a:latin typeface="华康俪金黑W8(P)" panose="020B0800000000000000" charset="-122"/>
                <a:ea typeface="华康俪金黑W8(P)" panose="020B0800000000000000" charset="-122"/>
                <a:cs typeface="华康俪金黑W8(P)" panose="020B0800000000000000" charset="-122"/>
              </a:rPr>
              <a:t>快照</a:t>
            </a:r>
            <a:r>
              <a:rPr lang="en-US" altLang="zh-CN" sz="7200" b="1" dirty="0">
                <a:solidFill>
                  <a:srgbClr val="1279EF">
                    <a:alpha val="8000"/>
                  </a:srgbClr>
                </a:solidFill>
                <a:latin typeface="华康俪金黑W8(P)" panose="020B0800000000000000" charset="-122"/>
                <a:ea typeface="华康俪金黑W8(P)" panose="020B0800000000000000" charset="-122"/>
                <a:cs typeface="华康俪金黑W8(P)" panose="020B0800000000000000" charset="-122"/>
              </a:rPr>
              <a:t>”</a:t>
            </a:r>
            <a:endParaRPr lang="en-US" altLang="zh-CN" sz="7200" b="1" dirty="0">
              <a:solidFill>
                <a:srgbClr val="1279EF">
                  <a:alpha val="8000"/>
                </a:srgbClr>
              </a:solidFill>
              <a:latin typeface="华康俪金黑W8(P)" panose="020B0800000000000000" charset="-122"/>
              <a:ea typeface="华康俪金黑W8(P)" panose="020B0800000000000000" charset="-122"/>
              <a:cs typeface="华康俪金黑W8(P)" panose="020B0800000000000000" charset="-122"/>
            </a:endParaRPr>
          </a:p>
        </p:txBody>
      </p:sp>
      <p:sp>
        <p:nvSpPr>
          <p:cNvPr id="9" name="任意多边形: 形状 8"/>
          <p:cNvSpPr/>
          <p:nvPr/>
        </p:nvSpPr>
        <p:spPr>
          <a:xfrm>
            <a:off x="4731385" y="2487295"/>
            <a:ext cx="7388860" cy="4381500"/>
          </a:xfrm>
          <a:custGeom>
            <a:avLst/>
            <a:gdLst>
              <a:gd name="connsiteX0" fmla="*/ 0 w 8058150"/>
              <a:gd name="connsiteY0" fmla="*/ 4895850 h 4895850"/>
              <a:gd name="connsiteX1" fmla="*/ 3524250 w 8058150"/>
              <a:gd name="connsiteY1" fmla="*/ 1181100 h 4895850"/>
              <a:gd name="connsiteX2" fmla="*/ 8058150 w 8058150"/>
              <a:gd name="connsiteY2" fmla="*/ 0 h 4895850"/>
              <a:gd name="connsiteX0-1" fmla="*/ 0 w 7829550"/>
              <a:gd name="connsiteY0-2" fmla="*/ 4381500 h 4381500"/>
              <a:gd name="connsiteX1-3" fmla="*/ 3295650 w 7829550"/>
              <a:gd name="connsiteY1-4" fmla="*/ 1181100 h 4381500"/>
              <a:gd name="connsiteX2-5" fmla="*/ 7829550 w 7829550"/>
              <a:gd name="connsiteY2-6" fmla="*/ 0 h 4381500"/>
              <a:gd name="connsiteX0-7" fmla="*/ 0 w 7829550"/>
              <a:gd name="connsiteY0-8" fmla="*/ 4381500 h 4381500"/>
              <a:gd name="connsiteX1-9" fmla="*/ 3295650 w 7829550"/>
              <a:gd name="connsiteY1-10" fmla="*/ 1181100 h 4381500"/>
              <a:gd name="connsiteX2-11" fmla="*/ 7829550 w 7829550"/>
              <a:gd name="connsiteY2-12" fmla="*/ 0 h 4381500"/>
            </a:gdLst>
            <a:ahLst/>
            <a:cxnLst>
              <a:cxn ang="0">
                <a:pos x="connsiteX0-1" y="connsiteY0-2"/>
              </a:cxn>
              <a:cxn ang="0">
                <a:pos x="connsiteX1-3" y="connsiteY1-4"/>
              </a:cxn>
              <a:cxn ang="0">
                <a:pos x="connsiteX2-5" y="connsiteY2-6"/>
              </a:cxn>
            </a:cxnLst>
            <a:rect l="l" t="t" r="r" b="b"/>
            <a:pathLst>
              <a:path w="7829550" h="4381500">
                <a:moveTo>
                  <a:pt x="0" y="4381500"/>
                </a:moveTo>
                <a:cubicBezTo>
                  <a:pt x="1090612" y="2932112"/>
                  <a:pt x="1952625" y="1997075"/>
                  <a:pt x="3295650" y="1181100"/>
                </a:cubicBezTo>
                <a:cubicBezTo>
                  <a:pt x="4638675" y="365125"/>
                  <a:pt x="6518275" y="123825"/>
                  <a:pt x="7829550" y="0"/>
                </a:cubicBezTo>
              </a:path>
            </a:pathLst>
          </a:custGeom>
          <a:noFill/>
          <a:ln w="15875" cap="rnd">
            <a:solidFill>
              <a:srgbClr val="1279E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4" name="任意多边形: 形状 23"/>
          <p:cNvSpPr/>
          <p:nvPr/>
        </p:nvSpPr>
        <p:spPr>
          <a:xfrm rot="16200000">
            <a:off x="6663690" y="1329690"/>
            <a:ext cx="4704715" cy="6351270"/>
          </a:xfrm>
          <a:custGeom>
            <a:avLst/>
            <a:gdLst>
              <a:gd name="connsiteX0" fmla="*/ 4704927 w 4704927"/>
              <a:gd name="connsiteY0" fmla="*/ 6626793 h 6626793"/>
              <a:gd name="connsiteX1" fmla="*/ 0 w 4704927"/>
              <a:gd name="connsiteY1" fmla="*/ 6626793 h 6626793"/>
              <a:gd name="connsiteX2" fmla="*/ 0 w 4704927"/>
              <a:gd name="connsiteY2" fmla="*/ 0 h 6626793"/>
              <a:gd name="connsiteX3" fmla="*/ 6847 w 4704927"/>
              <a:gd name="connsiteY3" fmla="*/ 0 h 6626793"/>
              <a:gd name="connsiteX4" fmla="*/ 204925 w 4704927"/>
              <a:gd name="connsiteY4" fmla="*/ 125154 h 6626793"/>
              <a:gd name="connsiteX5" fmla="*/ 4622573 w 4704927"/>
              <a:gd name="connsiteY5" fmla="*/ 6332331 h 66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927" h="6626793">
                <a:moveTo>
                  <a:pt x="4704927" y="6626793"/>
                </a:moveTo>
                <a:lnTo>
                  <a:pt x="0" y="6626793"/>
                </a:lnTo>
                <a:lnTo>
                  <a:pt x="0" y="0"/>
                </a:lnTo>
                <a:lnTo>
                  <a:pt x="6847" y="0"/>
                </a:lnTo>
                <a:lnTo>
                  <a:pt x="204925" y="125154"/>
                </a:lnTo>
                <a:cubicBezTo>
                  <a:pt x="2226770" y="1455469"/>
                  <a:pt x="3810884" y="3661850"/>
                  <a:pt x="4622573" y="6332331"/>
                </a:cubicBezTo>
                <a:close/>
              </a:path>
            </a:pathLst>
          </a:custGeom>
          <a:solidFill>
            <a:srgbClr val="90C2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13" name="文本框 12"/>
          <p:cNvSpPr txBox="1"/>
          <p:nvPr/>
        </p:nvSpPr>
        <p:spPr>
          <a:xfrm flipH="1">
            <a:off x="2822575" y="1035050"/>
            <a:ext cx="6904990" cy="1861185"/>
          </a:xfrm>
          <a:prstGeom prst="rect">
            <a:avLst/>
          </a:prstGeom>
          <a:noFill/>
          <a:ln>
            <a:noFill/>
          </a:ln>
          <a:effectLst/>
        </p:spPr>
        <p:txBody>
          <a:bodyPr wrap="square" rtlCol="0">
            <a:spAutoFit/>
          </a:bodyPr>
          <a:lstStyle/>
          <a:p>
            <a:pPr algn="ctr"/>
            <a:r>
              <a:rPr lang="en-US" altLang="zh-CN" sz="11500" b="1" spc="120" dirty="0">
                <a:ln>
                  <a:solidFill>
                    <a:srgbClr val="1279EF">
                      <a:alpha val="39000"/>
                    </a:srgbClr>
                  </a:solidFill>
                </a:ln>
                <a:solidFill>
                  <a:schemeClr val="bg2">
                    <a:lumMod val="25000"/>
                  </a:schemeClr>
                </a:solidFill>
                <a:effectLst>
                  <a:outerShdw blurRad="50800" dist="76200" dir="2700000" algn="tl" rotWithShape="0">
                    <a:prstClr val="black">
                      <a:alpha val="28000"/>
                    </a:prstClr>
                  </a:outerShdw>
                </a:effectLst>
                <a:latin typeface="华康俪金黑W8(P)" panose="020B0800000000000000" charset="-122"/>
                <a:ea typeface="华康俪金黑W8(P)" panose="020B0800000000000000" charset="-122"/>
                <a:cs typeface="包图简圆体" panose="02010601030101010101" charset="-122"/>
              </a:rPr>
              <a:t>“AISnap”</a:t>
            </a:r>
            <a:endParaRPr lang="en-US" altLang="zh-CN" sz="11500" b="1" spc="120" dirty="0">
              <a:ln>
                <a:solidFill>
                  <a:srgbClr val="1279EF">
                    <a:alpha val="39000"/>
                  </a:srgbClr>
                </a:solidFill>
              </a:ln>
              <a:solidFill>
                <a:schemeClr val="bg2">
                  <a:lumMod val="25000"/>
                </a:schemeClr>
              </a:solidFill>
              <a:effectLst>
                <a:outerShdw blurRad="50800" dist="76200" dir="2700000" algn="tl" rotWithShape="0">
                  <a:prstClr val="black">
                    <a:alpha val="28000"/>
                  </a:prstClr>
                </a:outerShdw>
              </a:effectLst>
              <a:latin typeface="华康俪金黑W8(P)" panose="020B0800000000000000" charset="-122"/>
              <a:ea typeface="华康俪金黑W8(P)" panose="020B0800000000000000" charset="-122"/>
              <a:cs typeface="包图简圆体" panose="02010601030101010101" charset="-122"/>
            </a:endParaRPr>
          </a:p>
        </p:txBody>
      </p:sp>
      <p:sp>
        <p:nvSpPr>
          <p:cNvPr id="14" name="文本框 13"/>
          <p:cNvSpPr txBox="1"/>
          <p:nvPr/>
        </p:nvSpPr>
        <p:spPr>
          <a:xfrm>
            <a:off x="247650" y="3505200"/>
            <a:ext cx="7044055" cy="977265"/>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gn="ctr">
              <a:lnSpc>
                <a:spcPct val="120000"/>
              </a:lnSpc>
            </a:pPr>
            <a:r>
              <a:rPr lang="en-US" altLang="zh-CN" sz="2400" spc="300" dirty="0">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a:t>
            </a:r>
            <a:r>
              <a:rPr lang="zh-CN" altLang="en-US" sz="2400" spc="300" dirty="0">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智能格式转换平台、便捷分享工具</a:t>
            </a:r>
            <a:endParaRPr lang="zh-CN" altLang="en-US" sz="2400" spc="300" dirty="0">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ctr">
              <a:lnSpc>
                <a:spcPct val="120000"/>
              </a:lnSpc>
            </a:pPr>
            <a:endParaRPr lang="zh-CN" altLang="en-US" sz="2400" spc="300" dirty="0">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15" name="矩形 14"/>
          <p:cNvSpPr/>
          <p:nvPr/>
        </p:nvSpPr>
        <p:spPr>
          <a:xfrm>
            <a:off x="3971290" y="2841625"/>
            <a:ext cx="4607560" cy="11684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rgbClr val="1279EF"/>
              </a:solidFill>
              <a:latin typeface="华康俪金黑W8(P)" panose="020B0800000000000000" charset="-122"/>
              <a:ea typeface="华康俪金黑W8(P)" panose="020B0800000000000000" charset="-122"/>
            </a:endParaRPr>
          </a:p>
        </p:txBody>
      </p:sp>
      <p:sp>
        <p:nvSpPr>
          <p:cNvPr id="17" name="椭圆 16"/>
          <p:cNvSpPr/>
          <p:nvPr/>
        </p:nvSpPr>
        <p:spPr>
          <a:xfrm>
            <a:off x="5898582" y="5029077"/>
            <a:ext cx="552450" cy="552450"/>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7" name="椭圆 26"/>
          <p:cNvSpPr/>
          <p:nvPr/>
        </p:nvSpPr>
        <p:spPr>
          <a:xfrm>
            <a:off x="9901446" y="2149162"/>
            <a:ext cx="263450" cy="263450"/>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8" name="椭圆 27"/>
          <p:cNvSpPr/>
          <p:nvPr/>
        </p:nvSpPr>
        <p:spPr>
          <a:xfrm>
            <a:off x="4552148" y="5820036"/>
            <a:ext cx="129939" cy="129939"/>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2" name="椭圆 31"/>
          <p:cNvSpPr/>
          <p:nvPr/>
        </p:nvSpPr>
        <p:spPr>
          <a:xfrm>
            <a:off x="7782526" y="3537362"/>
            <a:ext cx="171048" cy="171048"/>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19" name="文本框 18"/>
          <p:cNvSpPr txBox="1"/>
          <p:nvPr/>
        </p:nvSpPr>
        <p:spPr>
          <a:xfrm>
            <a:off x="46355" y="262890"/>
            <a:ext cx="5278755" cy="538480"/>
          </a:xfrm>
          <a:prstGeom prst="rect">
            <a:avLst/>
          </a:prstGeom>
          <a:noFill/>
        </p:spPr>
        <p:txBody>
          <a:bodyPr wrap="square">
            <a:no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sz="1200" dirty="0">
                <a:solidFill>
                  <a:schemeClr val="bg1"/>
                </a:solidFill>
                <a:latin typeface="华康俪金黑W8(P)" panose="020B0800000000000000" charset="-122"/>
                <a:ea typeface="华康俪金黑W8(P)" panose="020B0800000000000000" charset="-122"/>
                <a:cs typeface="华康俪金黑W8(P)" panose="020B0800000000000000" charset="-122"/>
              </a:rPr>
              <a:t>大连理工大学第一届Vibe Coding Hackathon“灵码杯”参赛作品</a:t>
            </a:r>
            <a:endParaRPr sz="1200" dirty="0">
              <a:solidFill>
                <a:schemeClr val="bg1"/>
              </a:solidFill>
              <a:latin typeface="华康俪金黑W8(P)" panose="020B0800000000000000" charset="-122"/>
              <a:ea typeface="华康俪金黑W8(P)" panose="020B0800000000000000" charset="-122"/>
              <a:cs typeface="华康俪金黑W8(P)" panose="020B0800000000000000" charset="-122"/>
            </a:endParaRPr>
          </a:p>
        </p:txBody>
      </p:sp>
      <p:sp>
        <p:nvSpPr>
          <p:cNvPr id="30" name="任意多边形: 形状 29"/>
          <p:cNvSpPr/>
          <p:nvPr/>
        </p:nvSpPr>
        <p:spPr>
          <a:xfrm rot="16200000">
            <a:off x="6664960" y="1326515"/>
            <a:ext cx="4704715" cy="6350000"/>
          </a:xfrm>
          <a:custGeom>
            <a:avLst/>
            <a:gdLst>
              <a:gd name="connsiteX0" fmla="*/ 4704927 w 4704927"/>
              <a:gd name="connsiteY0" fmla="*/ 6626793 h 6626793"/>
              <a:gd name="connsiteX1" fmla="*/ 0 w 4704927"/>
              <a:gd name="connsiteY1" fmla="*/ 6626793 h 6626793"/>
              <a:gd name="connsiteX2" fmla="*/ 0 w 4704927"/>
              <a:gd name="connsiteY2" fmla="*/ 0 h 6626793"/>
              <a:gd name="connsiteX3" fmla="*/ 6847 w 4704927"/>
              <a:gd name="connsiteY3" fmla="*/ 0 h 6626793"/>
              <a:gd name="connsiteX4" fmla="*/ 204925 w 4704927"/>
              <a:gd name="connsiteY4" fmla="*/ 125154 h 6626793"/>
              <a:gd name="connsiteX5" fmla="*/ 4622573 w 4704927"/>
              <a:gd name="connsiteY5" fmla="*/ 6332331 h 66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927" h="6626793">
                <a:moveTo>
                  <a:pt x="4704927" y="6626793"/>
                </a:moveTo>
                <a:lnTo>
                  <a:pt x="0" y="6626793"/>
                </a:lnTo>
                <a:lnTo>
                  <a:pt x="0" y="0"/>
                </a:lnTo>
                <a:lnTo>
                  <a:pt x="6847" y="0"/>
                </a:lnTo>
                <a:lnTo>
                  <a:pt x="204925" y="125154"/>
                </a:lnTo>
                <a:cubicBezTo>
                  <a:pt x="2226770" y="1455469"/>
                  <a:pt x="3810884" y="3661850"/>
                  <a:pt x="4622573" y="6332331"/>
                </a:cubicBezTo>
                <a:close/>
              </a:path>
            </a:pathLst>
          </a:custGeom>
          <a:gradFill>
            <a:gsLst>
              <a:gs pos="24000">
                <a:srgbClr val="1279EF">
                  <a:alpha val="0"/>
                </a:srgbClr>
              </a:gs>
              <a:gs pos="58000">
                <a:srgbClr val="1279EF">
                  <a:alpha val="41000"/>
                </a:srgbClr>
              </a:gs>
              <a:gs pos="82000">
                <a:srgbClr val="1279EF">
                  <a:alpha val="72000"/>
                </a:srgbClr>
              </a:gs>
              <a:gs pos="100000">
                <a:srgbClr val="1279EF">
                  <a:alpha val="81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8" name="圆角矩形标注 7"/>
          <p:cNvSpPr/>
          <p:nvPr/>
        </p:nvSpPr>
        <p:spPr>
          <a:xfrm>
            <a:off x="852170" y="4679315"/>
            <a:ext cx="3457575" cy="673100"/>
          </a:xfrm>
          <a:prstGeom prst="wedgeRoundRectCallout">
            <a:avLst>
              <a:gd name="adj1" fmla="val 28530"/>
              <a:gd name="adj2" fmla="val -91792"/>
              <a:gd name="adj3" fmla="val 16667"/>
            </a:avLst>
          </a:prstGeom>
          <a:noFill/>
          <a:ln w="28575" cmpd="sng">
            <a:solidFill>
              <a:srgbClr val="4F6BF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华康俪金黑W8(P)" panose="020B0800000000000000" charset="-122"/>
              <a:ea typeface="华康俪金黑W8(P)" panose="020B0800000000000000" charset="-122"/>
            </a:endParaRPr>
          </a:p>
        </p:txBody>
      </p:sp>
      <p:pic>
        <p:nvPicPr>
          <p:cNvPr id="2" name="图片 1" descr="Tongyi-Qianwen"/>
          <p:cNvPicPr>
            <a:picLocks noChangeAspect="1"/>
          </p:cNvPicPr>
          <p:nvPr/>
        </p:nvPicPr>
        <p:blipFill>
          <a:blip r:embed="rId1"/>
          <a:stretch>
            <a:fillRect/>
          </a:stretch>
        </p:blipFill>
        <p:spPr>
          <a:xfrm>
            <a:off x="1025525" y="4808855"/>
            <a:ext cx="413385" cy="413385"/>
          </a:xfrm>
          <a:prstGeom prst="rect">
            <a:avLst/>
          </a:prstGeom>
        </p:spPr>
      </p:pic>
      <p:sp>
        <p:nvSpPr>
          <p:cNvPr id="6" name="文本框 5"/>
          <p:cNvSpPr txBox="1"/>
          <p:nvPr/>
        </p:nvSpPr>
        <p:spPr>
          <a:xfrm>
            <a:off x="1438910" y="4815840"/>
            <a:ext cx="2773680" cy="398780"/>
          </a:xfrm>
          <a:prstGeom prst="rect">
            <a:avLst/>
          </a:prstGeom>
          <a:noFill/>
        </p:spPr>
        <p:txBody>
          <a:bodyPr wrap="square" rtlCol="0">
            <a:spAutoFit/>
          </a:bodyPr>
          <a:p>
            <a:r>
              <a:rPr lang="zh-CN" altLang="en-US" sz="2000" b="1">
                <a:solidFill>
                  <a:srgbClr val="6863ED"/>
                </a:solidFill>
                <a:latin typeface="华康俪金黑W8(P)" panose="020B0800000000000000" charset="-122"/>
                <a:ea typeface="华康俪金黑W8(P)" panose="020B0800000000000000" charset="-122"/>
              </a:rPr>
              <a:t>已接入</a:t>
            </a:r>
            <a:r>
              <a:rPr lang="zh-CN" altLang="en-US" sz="2000" b="1">
                <a:solidFill>
                  <a:srgbClr val="6863ED"/>
                </a:solidFill>
                <a:latin typeface="华康俪金黑W8(P)" panose="020B0800000000000000" charset="-122"/>
                <a:ea typeface="华康俪金黑W8(P)" panose="020B0800000000000000" charset="-122"/>
              </a:rPr>
              <a:t>通义千问大模型</a:t>
            </a:r>
            <a:endParaRPr lang="zh-CN" altLang="en-US" sz="2000" b="1">
              <a:solidFill>
                <a:srgbClr val="6863ED"/>
              </a:solidFill>
              <a:latin typeface="华康俪金黑W8(P)" panose="020B0800000000000000" charset="-122"/>
              <a:ea typeface="华康俪金黑W8(P)" panose="020B0800000000000000" charset="-122"/>
            </a:endParaRPr>
          </a:p>
        </p:txBody>
      </p:sp>
      <p:pic>
        <p:nvPicPr>
          <p:cNvPr id="7" name="图片 6" descr="logo"/>
          <p:cNvPicPr>
            <a:picLocks noChangeAspect="1"/>
          </p:cNvPicPr>
          <p:nvPr/>
        </p:nvPicPr>
        <p:blipFill>
          <a:blip r:embed="rId2"/>
          <a:stretch>
            <a:fillRect/>
          </a:stretch>
        </p:blipFill>
        <p:spPr>
          <a:xfrm>
            <a:off x="599440" y="1124585"/>
            <a:ext cx="1870075" cy="1771650"/>
          </a:xfrm>
          <a:prstGeom prst="rect">
            <a:avLst/>
          </a:prstGeom>
        </p:spPr>
      </p:pic>
      <p:sp>
        <p:nvSpPr>
          <p:cNvPr id="31" name="矩形: 圆角 24"/>
          <p:cNvSpPr/>
          <p:nvPr/>
        </p:nvSpPr>
        <p:spPr>
          <a:xfrm>
            <a:off x="8898255" y="4406265"/>
            <a:ext cx="2552065" cy="1427480"/>
          </a:xfrm>
          <a:prstGeom prst="roundRect">
            <a:avLst>
              <a:gd name="adj" fmla="val 23866"/>
            </a:avLst>
          </a:prstGeom>
          <a:solidFill>
            <a:srgbClr val="073465">
              <a:alpha val="40000"/>
            </a:srgb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华康俪金黑W8(P)" panose="020B0800000000000000" charset="-122"/>
              <a:ea typeface="华康俪金黑W8(P)" panose="020B0800000000000000" charset="-122"/>
            </a:endParaRPr>
          </a:p>
        </p:txBody>
      </p:sp>
      <p:sp>
        <p:nvSpPr>
          <p:cNvPr id="34" name="矩形: 圆角 2"/>
          <p:cNvSpPr/>
          <p:nvPr/>
        </p:nvSpPr>
        <p:spPr>
          <a:xfrm>
            <a:off x="9102090" y="4504055"/>
            <a:ext cx="2296795" cy="1275715"/>
          </a:xfrm>
          <a:prstGeom prst="roundRect">
            <a:avLst>
              <a:gd name="adj" fmla="val 23866"/>
            </a:avLst>
          </a:prstGeom>
          <a:solidFill>
            <a:srgbClr val="EFF0F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华康俪金黑W8(P)" panose="020B0800000000000000" charset="-122"/>
              <a:ea typeface="华康俪金黑W8(P)" panose="020B0800000000000000" charset="-122"/>
            </a:endParaRPr>
          </a:p>
        </p:txBody>
      </p:sp>
      <p:sp>
        <p:nvSpPr>
          <p:cNvPr id="35" name="文本框 34"/>
          <p:cNvSpPr txBox="1"/>
          <p:nvPr/>
        </p:nvSpPr>
        <p:spPr>
          <a:xfrm>
            <a:off x="9185910" y="4606290"/>
            <a:ext cx="2122170" cy="1113155"/>
          </a:xfrm>
          <a:prstGeom prst="rect">
            <a:avLst/>
          </a:prstGeom>
          <a:noFill/>
        </p:spPr>
        <p:txBody>
          <a:bodyPr wrap="square" rtlCol="0">
            <a:noAutofit/>
          </a:bodyPr>
          <a:p>
            <a:pPr algn="l"/>
            <a:r>
              <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队长：王一帆</a:t>
            </a:r>
            <a:endPar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指导教师：朱明</a:t>
            </a:r>
            <a:endPar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时间：</a:t>
            </a:r>
            <a:r>
              <a:rPr lang="en-US" altLang="zh-CN"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2025.9.20</a:t>
            </a:r>
            <a:endParaRPr lang="en-US" altLang="zh-CN"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p:txBody>
      </p:sp>
      <p:sp>
        <p:nvSpPr>
          <p:cNvPr id="36" name="矩形: 圆角 24"/>
          <p:cNvSpPr/>
          <p:nvPr/>
        </p:nvSpPr>
        <p:spPr>
          <a:xfrm>
            <a:off x="8896985" y="4410075"/>
            <a:ext cx="2553335" cy="1409700"/>
          </a:xfrm>
          <a:prstGeom prst="roundRect">
            <a:avLst>
              <a:gd name="adj" fmla="val 23866"/>
            </a:avLst>
          </a:prstGeom>
          <a:solidFill>
            <a:srgbClr val="073465">
              <a:alpha val="40000"/>
            </a:srgb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华康俪金黑W8(P)" panose="020B0800000000000000" charset="-122"/>
              <a:ea typeface="华康俪金黑W8(P)" panose="020B0800000000000000" charset="-122"/>
            </a:endParaRPr>
          </a:p>
        </p:txBody>
      </p:sp>
      <p:sp>
        <p:nvSpPr>
          <p:cNvPr id="37" name="矩形: 圆角 2"/>
          <p:cNvSpPr/>
          <p:nvPr/>
        </p:nvSpPr>
        <p:spPr>
          <a:xfrm>
            <a:off x="8853170" y="4319905"/>
            <a:ext cx="2545715" cy="1459865"/>
          </a:xfrm>
          <a:prstGeom prst="roundRect">
            <a:avLst>
              <a:gd name="adj" fmla="val 23866"/>
            </a:avLst>
          </a:prstGeom>
          <a:solidFill>
            <a:srgbClr val="EFF0F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华康俪金黑W8(P)" panose="020B0800000000000000" charset="-122"/>
              <a:ea typeface="华康俪金黑W8(P)" panose="020B0800000000000000" charset="-122"/>
            </a:endParaRPr>
          </a:p>
        </p:txBody>
      </p:sp>
      <p:sp>
        <p:nvSpPr>
          <p:cNvPr id="38" name="文本框 37"/>
          <p:cNvSpPr txBox="1"/>
          <p:nvPr/>
        </p:nvSpPr>
        <p:spPr>
          <a:xfrm>
            <a:off x="8846820" y="4410075"/>
            <a:ext cx="2653665" cy="1443355"/>
          </a:xfrm>
          <a:prstGeom prst="rect">
            <a:avLst/>
          </a:prstGeom>
          <a:noFill/>
        </p:spPr>
        <p:txBody>
          <a:bodyPr wrap="square" rtlCol="0">
            <a:noAutofit/>
          </a:bodyPr>
          <a:p>
            <a:pPr algn="l"/>
            <a:r>
              <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队伍：加油才队</a:t>
            </a:r>
            <a:endPar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汇报人：王一帆</a:t>
            </a:r>
            <a:endPar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队员：李左童、</a:t>
            </a:r>
            <a:r>
              <a:rPr lang="en-US" altLang="zh-CN"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Zenith</a:t>
            </a:r>
            <a:endPar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时间：</a:t>
            </a:r>
            <a:r>
              <a:rPr lang="en-US" altLang="zh-CN"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2025.10.18</a:t>
            </a:r>
            <a:endParaRPr lang="en-US" altLang="zh-CN"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p:txBody>
      </p:sp>
    </p:spTree>
  </p:cSld>
  <p:clrMapOvr>
    <a:masterClrMapping/>
  </p:clrMapOvr>
  <p:transition/>
  <p:timing>
    <p:tnLst>
      <p:par>
        <p:cTn id="1" dur="indefinite" restart="never" nodeType="tmRoot"/>
      </p:par>
    </p:tnLst>
    <p:bldLst>
      <p:bldP spid="8" grpId="0" bldLvl="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8"/>
          <p:cNvSpPr/>
          <p:nvPr/>
        </p:nvSpPr>
        <p:spPr>
          <a:xfrm>
            <a:off x="255454" y="322948"/>
            <a:ext cx="539386" cy="539386"/>
          </a:xfrm>
          <a:prstGeom prst="ellipse">
            <a:avLst/>
          </a:prstGeom>
          <a:solidFill>
            <a:srgbClr val="1279EF"/>
          </a:solidFill>
          <a:ln w="12700" cap="rnd">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sp>
        <p:nvSpPr>
          <p:cNvPr id="31" name="文本框 30"/>
          <p:cNvSpPr txBox="1"/>
          <p:nvPr/>
        </p:nvSpPr>
        <p:spPr>
          <a:xfrm>
            <a:off x="913130" y="252730"/>
            <a:ext cx="1854835" cy="497205"/>
          </a:xfrm>
          <a:prstGeom prst="rect">
            <a:avLst/>
          </a:prstGeom>
          <a:noFill/>
        </p:spPr>
        <p:txBody>
          <a:bodyPr wrap="square" rtlCol="0">
            <a:spAutoFit/>
          </a:bodyPr>
          <a:lstStyle>
            <a:defPPr>
              <a:defRPr lang="zh-CN"/>
            </a:defPPr>
            <a:lvl1pPr algn="dist">
              <a:lnSpc>
                <a:spcPct val="120000"/>
              </a:lnSpc>
              <a:defRPr sz="2200" b="1" spc="300">
                <a:solidFill>
                  <a:srgbClr val="1279EF"/>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dirty="0">
                <a:latin typeface="华康俪金黑W8(P)" panose="020B0800000000000000" charset="-122"/>
                <a:ea typeface="华康俪金黑W8(P)" panose="020B0800000000000000" charset="-122"/>
                <a:sym typeface="+mn-ea"/>
              </a:rPr>
              <a:t>适配平台</a:t>
            </a:r>
            <a:endParaRPr lang="zh-CN" altLang="en-US" dirty="0">
              <a:latin typeface="华康俪金黑W8(P)" panose="020B0800000000000000" charset="-122"/>
              <a:ea typeface="华康俪金黑W8(P)" panose="020B0800000000000000" charset="-122"/>
              <a:sym typeface="+mn-ea"/>
            </a:endParaRPr>
          </a:p>
        </p:txBody>
      </p:sp>
      <p:sp>
        <p:nvSpPr>
          <p:cNvPr id="32" name="文本框 31"/>
          <p:cNvSpPr txBox="1"/>
          <p:nvPr/>
        </p:nvSpPr>
        <p:spPr>
          <a:xfrm flipH="1">
            <a:off x="276574" y="392586"/>
            <a:ext cx="497146" cy="39878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03</a:t>
            </a:r>
            <a:endParaRPr lang="en-US" altLang="zh-CN" dirty="0">
              <a:latin typeface="华康俪金黑W8(P)" panose="020B0800000000000000" charset="-122"/>
              <a:ea typeface="华康俪金黑W8(P)" panose="020B0800000000000000" charset="-122"/>
            </a:endParaRPr>
          </a:p>
        </p:txBody>
      </p:sp>
      <p:sp>
        <p:nvSpPr>
          <p:cNvPr id="15" name="矩形 14"/>
          <p:cNvSpPr/>
          <p:nvPr/>
        </p:nvSpPr>
        <p:spPr>
          <a:xfrm>
            <a:off x="0" y="6535053"/>
            <a:ext cx="12192000" cy="322948"/>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 name="文本框 1"/>
          <p:cNvSpPr txBox="1"/>
          <p:nvPr/>
        </p:nvSpPr>
        <p:spPr>
          <a:xfrm>
            <a:off x="631825" y="2283460"/>
            <a:ext cx="1310640" cy="521970"/>
          </a:xfrm>
          <a:prstGeom prst="rect">
            <a:avLst/>
          </a:prstGeom>
          <a:noFill/>
        </p:spPr>
        <p:txBody>
          <a:bodyPr wrap="none" rtlCol="0">
            <a:spAutoFit/>
          </a:bodyPr>
          <a:p>
            <a:r>
              <a:rPr lang="en-US" altLang="zh-CN" sz="2800" b="1">
                <a:latin typeface="华康俪金黑W8(P)" panose="020B0800000000000000" charset="-122"/>
                <a:ea typeface="华康俪金黑W8(P)" panose="020B0800000000000000" charset="-122"/>
                <a:cs typeface="华康俪金黑W8(P)" panose="020B0800000000000000" charset="-122"/>
              </a:rPr>
              <a:t>Web </a:t>
            </a:r>
            <a:r>
              <a:rPr lang="zh-CN" altLang="en-US" sz="2800" b="1">
                <a:latin typeface="华康俪金黑W8(P)" panose="020B0800000000000000" charset="-122"/>
                <a:ea typeface="华康俪金黑W8(P)" panose="020B0800000000000000" charset="-122"/>
                <a:cs typeface="华康俪金黑W8(P)" panose="020B0800000000000000" charset="-122"/>
              </a:rPr>
              <a:t>端</a:t>
            </a:r>
            <a:endParaRPr lang="zh-CN" altLang="en-US" sz="2800" b="1">
              <a:latin typeface="华康俪金黑W8(P)" panose="020B0800000000000000" charset="-122"/>
              <a:ea typeface="华康俪金黑W8(P)" panose="020B0800000000000000" charset="-122"/>
              <a:cs typeface="华康俪金黑W8(P)" panose="020B0800000000000000" charset="-122"/>
            </a:endParaRPr>
          </a:p>
        </p:txBody>
      </p:sp>
      <p:sp>
        <p:nvSpPr>
          <p:cNvPr id="3" name="文本框 2"/>
          <p:cNvSpPr txBox="1"/>
          <p:nvPr/>
        </p:nvSpPr>
        <p:spPr>
          <a:xfrm>
            <a:off x="690880" y="4622165"/>
            <a:ext cx="1251585" cy="521970"/>
          </a:xfrm>
          <a:prstGeom prst="rect">
            <a:avLst/>
          </a:prstGeom>
          <a:noFill/>
        </p:spPr>
        <p:txBody>
          <a:bodyPr wrap="none" rtlCol="0">
            <a:spAutoFit/>
          </a:bodyPr>
          <a:p>
            <a:r>
              <a:rPr lang="zh-CN" altLang="en-US" sz="2800" b="1">
                <a:latin typeface="华康俪金黑W8(P)" panose="020B0800000000000000" charset="-122"/>
                <a:ea typeface="华康俪金黑W8(P)" panose="020B0800000000000000" charset="-122"/>
              </a:rPr>
              <a:t>桌面端</a:t>
            </a:r>
            <a:endParaRPr lang="zh-CN" altLang="en-US" sz="2800" b="1">
              <a:latin typeface="华康俪金黑W8(P)" panose="020B0800000000000000" charset="-122"/>
              <a:ea typeface="华康俪金黑W8(P)" panose="020B0800000000000000" charset="-122"/>
            </a:endParaRPr>
          </a:p>
        </p:txBody>
      </p:sp>
      <p:sp>
        <p:nvSpPr>
          <p:cNvPr id="4" name="左大括号 3"/>
          <p:cNvSpPr/>
          <p:nvPr/>
        </p:nvSpPr>
        <p:spPr>
          <a:xfrm>
            <a:off x="3484245" y="1828800"/>
            <a:ext cx="324485" cy="1523365"/>
          </a:xfrm>
          <a:prstGeom prst="leftBrace">
            <a:avLst>
              <a:gd name="adj1" fmla="val 8333"/>
              <a:gd name="adj2" fmla="val 50646"/>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b="1">
              <a:latin typeface="华康俪金黑W8(P)" panose="020B0800000000000000" charset="-122"/>
              <a:ea typeface="华康俪金黑W8(P)" panose="020B0800000000000000" charset="-122"/>
            </a:endParaRPr>
          </a:p>
        </p:txBody>
      </p:sp>
      <p:sp>
        <p:nvSpPr>
          <p:cNvPr id="6" name="文本框 5"/>
          <p:cNvSpPr txBox="1"/>
          <p:nvPr/>
        </p:nvSpPr>
        <p:spPr>
          <a:xfrm>
            <a:off x="3867785" y="1610995"/>
            <a:ext cx="1251585" cy="521970"/>
          </a:xfrm>
          <a:prstGeom prst="rect">
            <a:avLst/>
          </a:prstGeom>
          <a:noFill/>
        </p:spPr>
        <p:txBody>
          <a:bodyPr wrap="none" rtlCol="0">
            <a:spAutoFit/>
          </a:bodyPr>
          <a:p>
            <a:r>
              <a:rPr lang="zh-CN" altLang="en-US" sz="2800" b="1">
                <a:latin typeface="华康俪金黑W8(P)" panose="020B0800000000000000" charset="-122"/>
                <a:ea typeface="华康俪金黑W8(P)" panose="020B0800000000000000" charset="-122"/>
              </a:rPr>
              <a:t>移动端</a:t>
            </a:r>
            <a:endParaRPr lang="zh-CN" altLang="en-US" sz="2800" b="1">
              <a:latin typeface="华康俪金黑W8(P)" panose="020B0800000000000000" charset="-122"/>
              <a:ea typeface="华康俪金黑W8(P)" panose="020B0800000000000000" charset="-122"/>
            </a:endParaRPr>
          </a:p>
        </p:txBody>
      </p:sp>
      <p:sp>
        <p:nvSpPr>
          <p:cNvPr id="7" name="文本框 6"/>
          <p:cNvSpPr txBox="1"/>
          <p:nvPr/>
        </p:nvSpPr>
        <p:spPr>
          <a:xfrm>
            <a:off x="3953510" y="3074035"/>
            <a:ext cx="1080770" cy="521970"/>
          </a:xfrm>
          <a:prstGeom prst="rect">
            <a:avLst/>
          </a:prstGeom>
          <a:noFill/>
        </p:spPr>
        <p:txBody>
          <a:bodyPr wrap="none" rtlCol="0">
            <a:spAutoFit/>
          </a:bodyPr>
          <a:p>
            <a:r>
              <a:rPr lang="en-US" altLang="zh-CN" sz="2800" b="1">
                <a:latin typeface="华康俪金黑W8(P)" panose="020B0800000000000000" charset="-122"/>
                <a:ea typeface="华康俪金黑W8(P)" panose="020B0800000000000000" charset="-122"/>
                <a:cs typeface="华康俪金黑W8(P)" panose="020B0800000000000000" charset="-122"/>
              </a:rPr>
              <a:t>PC </a:t>
            </a:r>
            <a:r>
              <a:rPr lang="zh-CN" altLang="en-US" sz="2800" b="1">
                <a:latin typeface="华康俪金黑W8(P)" panose="020B0800000000000000" charset="-122"/>
                <a:ea typeface="华康俪金黑W8(P)" panose="020B0800000000000000" charset="-122"/>
                <a:cs typeface="华康俪金黑W8(P)" panose="020B0800000000000000" charset="-122"/>
              </a:rPr>
              <a:t>端</a:t>
            </a:r>
            <a:endParaRPr lang="zh-CN" altLang="en-US" sz="2800" b="1">
              <a:latin typeface="华康俪金黑W8(P)" panose="020B0800000000000000" charset="-122"/>
              <a:ea typeface="华康俪金黑W8(P)" panose="020B0800000000000000" charset="-122"/>
              <a:cs typeface="华康俪金黑W8(P)" panose="020B0800000000000000" charset="-122"/>
            </a:endParaRPr>
          </a:p>
        </p:txBody>
      </p:sp>
      <p:sp>
        <p:nvSpPr>
          <p:cNvPr id="8" name="文本框 7"/>
          <p:cNvSpPr txBox="1"/>
          <p:nvPr/>
        </p:nvSpPr>
        <p:spPr>
          <a:xfrm>
            <a:off x="3874135" y="4622165"/>
            <a:ext cx="7876540" cy="953135"/>
          </a:xfrm>
          <a:prstGeom prst="rect">
            <a:avLst/>
          </a:prstGeom>
          <a:noFill/>
        </p:spPr>
        <p:txBody>
          <a:bodyPr wrap="square" rtlCol="0">
            <a:spAutoFit/>
          </a:bodyPr>
          <a:p>
            <a:r>
              <a:rPr lang="zh-CN" altLang="en-US" sz="2800">
                <a:solidFill>
                  <a:schemeClr val="accent1">
                    <a:lumMod val="75000"/>
                  </a:schemeClr>
                </a:solidFill>
                <a:latin typeface="华康俪金黑W8(P)" panose="020B0800000000000000" charset="-122"/>
                <a:ea typeface="华康俪金黑W8(P)" panose="020B0800000000000000" charset="-122"/>
                <a:cs typeface="华康俪金黑W8(P)" panose="020B0800000000000000" charset="-122"/>
              </a:rPr>
              <a:t>在</a:t>
            </a:r>
            <a:r>
              <a:rPr lang="en-US" altLang="zh-CN" sz="2800">
                <a:solidFill>
                  <a:schemeClr val="accent1">
                    <a:lumMod val="75000"/>
                  </a:schemeClr>
                </a:solidFill>
                <a:latin typeface="华康俪金黑W8(P)" panose="020B0800000000000000" charset="-122"/>
                <a:ea typeface="华康俪金黑W8(P)" panose="020B0800000000000000" charset="-122"/>
                <a:cs typeface="华康俪金黑W8(P)" panose="020B0800000000000000" charset="-122"/>
              </a:rPr>
              <a:t> Web </a:t>
            </a:r>
            <a:r>
              <a:rPr lang="zh-CN" altLang="en-US" sz="2800">
                <a:solidFill>
                  <a:schemeClr val="accent1">
                    <a:lumMod val="75000"/>
                  </a:schemeClr>
                </a:solidFill>
                <a:latin typeface="华康俪金黑W8(P)" panose="020B0800000000000000" charset="-122"/>
                <a:ea typeface="华康俪金黑W8(P)" panose="020B0800000000000000" charset="-122"/>
                <a:cs typeface="华康俪金黑W8(P)" panose="020B0800000000000000" charset="-122"/>
              </a:rPr>
              <a:t>端基础上有更多设备权限，悬浮球＋快捷键实现更快转换分享</a:t>
            </a:r>
            <a:endParaRPr lang="zh-CN" altLang="en-US" sz="2800">
              <a:solidFill>
                <a:schemeClr val="accent1">
                  <a:lumMod val="75000"/>
                </a:schemeClr>
              </a:solidFill>
              <a:latin typeface="华康俪金黑W8(P)" panose="020B0800000000000000" charset="-122"/>
              <a:ea typeface="华康俪金黑W8(P)" panose="020B0800000000000000" charset="-122"/>
              <a:cs typeface="华康俪金黑W8(P)" panose="020B0800000000000000" charset="-122"/>
            </a:endParaRPr>
          </a:p>
        </p:txBody>
      </p:sp>
      <p:sp>
        <p:nvSpPr>
          <p:cNvPr id="9" name="文本框 8"/>
          <p:cNvSpPr txBox="1"/>
          <p:nvPr/>
        </p:nvSpPr>
        <p:spPr>
          <a:xfrm>
            <a:off x="2266950" y="4622165"/>
            <a:ext cx="1407160" cy="521970"/>
          </a:xfrm>
          <a:prstGeom prst="rect">
            <a:avLst/>
          </a:prstGeom>
          <a:noFill/>
        </p:spPr>
        <p:txBody>
          <a:bodyPr wrap="none" rtlCol="0">
            <a:spAutoFit/>
          </a:bodyPr>
          <a:p>
            <a:r>
              <a:rPr lang="en-US" altLang="zh-CN" sz="2800">
                <a:solidFill>
                  <a:schemeClr val="accent1">
                    <a:lumMod val="75000"/>
                  </a:schemeClr>
                </a:solidFill>
                <a:latin typeface="华康俪金黑W8(P)" panose="020B0800000000000000" charset="-122"/>
                <a:ea typeface="华康俪金黑W8(P)" panose="020B0800000000000000" charset="-122"/>
              </a:rPr>
              <a:t>Electron</a:t>
            </a:r>
            <a:endParaRPr lang="en-US" altLang="zh-CN" sz="2800">
              <a:solidFill>
                <a:schemeClr val="accent1">
                  <a:lumMod val="75000"/>
                </a:schemeClr>
              </a:solidFill>
              <a:latin typeface="华康俪金黑W8(P)" panose="020B0800000000000000" charset="-122"/>
              <a:ea typeface="华康俪金黑W8(P)" panose="020B0800000000000000" charset="-122"/>
            </a:endParaRPr>
          </a:p>
        </p:txBody>
      </p:sp>
      <p:sp>
        <p:nvSpPr>
          <p:cNvPr id="10" name="文本框 9"/>
          <p:cNvSpPr txBox="1"/>
          <p:nvPr/>
        </p:nvSpPr>
        <p:spPr>
          <a:xfrm>
            <a:off x="2202180" y="2283460"/>
            <a:ext cx="1218565" cy="521970"/>
          </a:xfrm>
          <a:prstGeom prst="rect">
            <a:avLst/>
          </a:prstGeom>
          <a:noFill/>
        </p:spPr>
        <p:txBody>
          <a:bodyPr wrap="none" rtlCol="0">
            <a:spAutoFit/>
          </a:bodyPr>
          <a:p>
            <a:r>
              <a:rPr lang="en-US" altLang="zh-CN" sz="2800">
                <a:solidFill>
                  <a:schemeClr val="accent1">
                    <a:lumMod val="75000"/>
                  </a:schemeClr>
                </a:solidFill>
                <a:latin typeface="华康俪金黑W8(P)" panose="020B0800000000000000" charset="-122"/>
                <a:ea typeface="华康俪金黑W8(P)" panose="020B0800000000000000" charset="-122"/>
              </a:rPr>
              <a:t>Next.js</a:t>
            </a:r>
            <a:endParaRPr lang="en-US" altLang="zh-CN" sz="2800">
              <a:solidFill>
                <a:schemeClr val="accent1">
                  <a:lumMod val="75000"/>
                </a:schemeClr>
              </a:solidFill>
              <a:latin typeface="华康俪金黑W8(P)" panose="020B0800000000000000" charset="-122"/>
              <a:ea typeface="华康俪金黑W8(P)" panose="020B0800000000000000" charset="-122"/>
            </a:endParaRPr>
          </a:p>
        </p:txBody>
      </p:sp>
      <p:sp>
        <p:nvSpPr>
          <p:cNvPr id="13" name="文本框 12"/>
          <p:cNvSpPr txBox="1"/>
          <p:nvPr/>
        </p:nvSpPr>
        <p:spPr>
          <a:xfrm>
            <a:off x="5313045" y="3074035"/>
            <a:ext cx="6439535" cy="953135"/>
          </a:xfrm>
          <a:prstGeom prst="rect">
            <a:avLst/>
          </a:prstGeom>
          <a:noFill/>
        </p:spPr>
        <p:txBody>
          <a:bodyPr wrap="square" rtlCol="0">
            <a:spAutoFit/>
          </a:bodyPr>
          <a:p>
            <a:r>
              <a:rPr lang="zh-CN" altLang="en-US" sz="2800">
                <a:solidFill>
                  <a:schemeClr val="accent1">
                    <a:lumMod val="75000"/>
                  </a:schemeClr>
                </a:solidFill>
                <a:latin typeface="华康俪金黑W8(P)" panose="020B0800000000000000" charset="-122"/>
                <a:ea typeface="华康俪金黑W8(P)" panose="020B0800000000000000" charset="-122"/>
                <a:cs typeface="华康俪金黑W8(P)" panose="020B0800000000000000" charset="-122"/>
              </a:rPr>
              <a:t>格式转换</a:t>
            </a:r>
            <a:r>
              <a:rPr lang="en-US" altLang="zh-CN" sz="2800">
                <a:solidFill>
                  <a:schemeClr val="accent1">
                    <a:lumMod val="75000"/>
                  </a:schemeClr>
                </a:solidFill>
                <a:latin typeface="华康俪金黑W8(P)" panose="020B0800000000000000" charset="-122"/>
                <a:ea typeface="华康俪金黑W8(P)" panose="020B0800000000000000" charset="-122"/>
                <a:cs typeface="华康俪金黑W8(P)" panose="020B0800000000000000" charset="-122"/>
              </a:rPr>
              <a:t> + </a:t>
            </a:r>
            <a:r>
              <a:rPr lang="zh-CN" altLang="en-US" sz="2800">
                <a:solidFill>
                  <a:schemeClr val="accent1">
                    <a:lumMod val="75000"/>
                  </a:schemeClr>
                </a:solidFill>
                <a:latin typeface="华康俪金黑W8(P)" panose="020B0800000000000000" charset="-122"/>
                <a:ea typeface="华康俪金黑W8(P)" panose="020B0800000000000000" charset="-122"/>
                <a:cs typeface="华康俪金黑W8(P)" panose="020B0800000000000000" charset="-122"/>
              </a:rPr>
              <a:t>模板生成，支持更复杂的预览和文件操作</a:t>
            </a:r>
            <a:endParaRPr lang="zh-CN" altLang="en-US" sz="2800">
              <a:solidFill>
                <a:schemeClr val="accent1">
                  <a:lumMod val="75000"/>
                </a:schemeClr>
              </a:solidFill>
              <a:latin typeface="华康俪金黑W8(P)" panose="020B0800000000000000" charset="-122"/>
              <a:ea typeface="华康俪金黑W8(P)" panose="020B0800000000000000" charset="-122"/>
              <a:cs typeface="华康俪金黑W8(P)" panose="020B0800000000000000" charset="-122"/>
            </a:endParaRPr>
          </a:p>
        </p:txBody>
      </p:sp>
      <p:sp>
        <p:nvSpPr>
          <p:cNvPr id="17" name="文本框 16"/>
          <p:cNvSpPr txBox="1"/>
          <p:nvPr/>
        </p:nvSpPr>
        <p:spPr>
          <a:xfrm>
            <a:off x="5313045" y="1595120"/>
            <a:ext cx="6439535" cy="953135"/>
          </a:xfrm>
          <a:prstGeom prst="rect">
            <a:avLst/>
          </a:prstGeom>
          <a:noFill/>
        </p:spPr>
        <p:txBody>
          <a:bodyPr wrap="square" rtlCol="0">
            <a:spAutoFit/>
          </a:bodyPr>
          <a:p>
            <a:r>
              <a:rPr lang="zh-CN" altLang="en-US" sz="2800">
                <a:solidFill>
                  <a:schemeClr val="accent1">
                    <a:lumMod val="75000"/>
                  </a:schemeClr>
                </a:solidFill>
                <a:latin typeface="华康俪金黑W8(P)" panose="020B0800000000000000" charset="-122"/>
                <a:ea typeface="华康俪金黑W8(P)" panose="020B0800000000000000" charset="-122"/>
              </a:rPr>
              <a:t>由于移动端转换需求较少，侧重于图片模板生成</a:t>
            </a:r>
            <a:endParaRPr lang="zh-CN" altLang="en-US" sz="2800">
              <a:solidFill>
                <a:schemeClr val="accent1">
                  <a:lumMod val="75000"/>
                </a:schemeClr>
              </a:solidFill>
              <a:latin typeface="华康俪金黑W8(P)" panose="020B0800000000000000" charset="-122"/>
              <a:ea typeface="华康俪金黑W8(P)" panose="020B0800000000000000" charset="-122"/>
            </a:endParaRPr>
          </a:p>
        </p:txBody>
      </p:sp>
      <p:sp>
        <p:nvSpPr>
          <p:cNvPr id="5" name="文本框 4"/>
          <p:cNvSpPr txBox="1"/>
          <p:nvPr/>
        </p:nvSpPr>
        <p:spPr>
          <a:xfrm>
            <a:off x="8841740" y="286385"/>
            <a:ext cx="3344545" cy="57594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工具</a:t>
            </a:r>
            <a:endPar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24" name="矩形 23"/>
          <p:cNvSpPr/>
          <p:nvPr/>
        </p:nvSpPr>
        <p:spPr>
          <a:xfrm>
            <a:off x="9105265" y="370840"/>
            <a:ext cx="3086735"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5" name="矩形 24"/>
          <p:cNvSpPr/>
          <p:nvPr/>
        </p:nvSpPr>
        <p:spPr>
          <a:xfrm>
            <a:off x="9144000" y="328930"/>
            <a:ext cx="3058795" cy="29527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6" name="文本框 25"/>
          <p:cNvSpPr txBox="1"/>
          <p:nvPr/>
        </p:nvSpPr>
        <p:spPr>
          <a:xfrm>
            <a:off x="9144000" y="290830"/>
            <a:ext cx="3131185" cy="33337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e</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站</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校园智联生活平台</a:t>
            </a:r>
            <a:endParaRPr lang="zh-CN" altLang="en-US" sz="1050" dirty="0">
              <a:solidFill>
                <a:schemeClr val="bg1"/>
              </a:solidFill>
              <a:latin typeface="华康俪金黑W8(P)" panose="020B0800000000000000" charset="-122"/>
              <a:ea typeface="华康俪金黑W8(P)" panose="020B0800000000000000" charset="-122"/>
              <a:cs typeface="华康俪金黑W8(P)" panose="020B0800000000000000" charset="-122"/>
            </a:endParaRPr>
          </a:p>
        </p:txBody>
      </p:sp>
      <p:sp>
        <p:nvSpPr>
          <p:cNvPr id="27" name="矩形 26"/>
          <p:cNvSpPr/>
          <p:nvPr/>
        </p:nvSpPr>
        <p:spPr>
          <a:xfrm>
            <a:off x="8642350" y="370840"/>
            <a:ext cx="3549650"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8" name="矩形 27"/>
          <p:cNvSpPr/>
          <p:nvPr/>
        </p:nvSpPr>
        <p:spPr>
          <a:xfrm>
            <a:off x="8267065" y="328930"/>
            <a:ext cx="3935730" cy="33655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3" name="文本框 32"/>
          <p:cNvSpPr txBox="1"/>
          <p:nvPr/>
        </p:nvSpPr>
        <p:spPr>
          <a:xfrm>
            <a:off x="8178165" y="290830"/>
            <a:ext cx="4008120" cy="500380"/>
          </a:xfrm>
          <a:prstGeom prst="rect">
            <a:avLst/>
          </a:prstGeom>
          <a:noFill/>
        </p:spPr>
        <p:txBody>
          <a:bodyPr wrap="square">
            <a:no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智能格式转换平台、便捷分享工具</a:t>
            </a:r>
            <a:endPar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12" name="文本框 11"/>
          <p:cNvSpPr txBox="1"/>
          <p:nvPr/>
        </p:nvSpPr>
        <p:spPr>
          <a:xfrm>
            <a:off x="932180" y="624205"/>
            <a:ext cx="1787525" cy="521970"/>
          </a:xfrm>
          <a:prstGeom prst="rect">
            <a:avLst/>
          </a:prstGeom>
        </p:spPr>
        <p:txBody>
          <a:bodyPr wrap="square">
            <a:spAutoFit/>
          </a:bodyPr>
          <a:lstStyle/>
          <a:p>
            <a:pPr algn="dist"/>
            <a:r>
              <a:rPr lang="en-US" altLang="zh-CN" sz="1400" dirty="0">
                <a:solidFill>
                  <a:srgbClr val="1279EF"/>
                </a:solidFill>
                <a:latin typeface="华康俪金黑W8(P)" panose="020B0800000000000000" charset="-122"/>
                <a:ea typeface="华康俪金黑W8(P)" panose="020B0800000000000000" charset="-122"/>
              </a:rPr>
              <a:t>PROJECT DESIGNS</a:t>
            </a:r>
            <a:endParaRPr lang="en-US" altLang="zh-CN" sz="1400" dirty="0">
              <a:solidFill>
                <a:srgbClr val="1279EF"/>
              </a:solidFill>
              <a:latin typeface="华康俪金黑W8(P)" panose="020B0800000000000000" charset="-122"/>
              <a:ea typeface="华康俪金黑W8(P)" panose="020B0800000000000000" charset="-122"/>
            </a:endParaRPr>
          </a:p>
          <a:p>
            <a:pPr algn="dist"/>
            <a:endParaRPr lang="en-US" altLang="zh-CN" sz="1400" dirty="0">
              <a:solidFill>
                <a:srgbClr val="1279EF"/>
              </a:solidFill>
              <a:latin typeface="华康俪金黑W8(P)" panose="020B0800000000000000" charset="-122"/>
              <a:ea typeface="华康俪金黑W8(P)" panose="020B0800000000000000" charset="-122"/>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29"/>
          <p:cNvSpPr/>
          <p:nvPr/>
        </p:nvSpPr>
        <p:spPr>
          <a:xfrm>
            <a:off x="0" y="546574"/>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31" name="任意多边形: 形状 30"/>
          <p:cNvSpPr/>
          <p:nvPr/>
        </p:nvSpPr>
        <p:spPr>
          <a:xfrm>
            <a:off x="0" y="279489"/>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32" name="任意多边形: 形状 31"/>
          <p:cNvSpPr/>
          <p:nvPr/>
        </p:nvSpPr>
        <p:spPr>
          <a:xfrm>
            <a:off x="0" y="0"/>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19" name="文本框 18"/>
          <p:cNvSpPr txBox="1"/>
          <p:nvPr/>
        </p:nvSpPr>
        <p:spPr>
          <a:xfrm flipH="1">
            <a:off x="700570" y="1119769"/>
            <a:ext cx="3649007" cy="829945"/>
          </a:xfrm>
          <a:prstGeom prst="rect">
            <a:avLst/>
          </a:prstGeom>
          <a:noFill/>
        </p:spPr>
        <p:txBody>
          <a:bodyPr wrap="square" rtlCol="0">
            <a:spAutoFit/>
          </a:bodyPr>
          <a:lstStyle>
            <a:defPPr>
              <a:defRPr lang="zh-CN"/>
            </a:defPPr>
            <a:lvl1pPr algn="dist">
              <a:defRPr sz="4800">
                <a:solidFill>
                  <a:schemeClr val="bg1"/>
                </a:solidFill>
                <a:latin typeface="钉钉进步体" panose="00020600040101010101" pitchFamily="18" charset="-122"/>
                <a:ea typeface="钉钉进步体" panose="00020600040101010101" pitchFamily="18" charset="-122"/>
                <a:cs typeface="包图简圆体" panose="02010601030101010101" charset="-122"/>
              </a:defRPr>
            </a:lvl1pPr>
          </a:lstStyle>
          <a:p>
            <a:pPr algn="l"/>
            <a:r>
              <a:rPr lang="zh-CN" altLang="en-US" dirty="0">
                <a:latin typeface="华康俪金黑W8(P)" panose="020B0800000000000000" charset="-122"/>
                <a:ea typeface="华康俪金黑W8(P)" panose="020B0800000000000000" charset="-122"/>
              </a:rPr>
              <a:t>三、</a:t>
            </a:r>
            <a:endParaRPr lang="zh-CN" altLang="en-US" dirty="0">
              <a:latin typeface="华康俪金黑W8(P)" panose="020B0800000000000000" charset="-122"/>
              <a:ea typeface="华康俪金黑W8(P)" panose="020B0800000000000000" charset="-122"/>
            </a:endParaRPr>
          </a:p>
        </p:txBody>
      </p:sp>
      <p:sp>
        <p:nvSpPr>
          <p:cNvPr id="20" name="文本框 19"/>
          <p:cNvSpPr txBox="1"/>
          <p:nvPr/>
        </p:nvSpPr>
        <p:spPr>
          <a:xfrm>
            <a:off x="826135" y="2099310"/>
            <a:ext cx="5796915" cy="1715770"/>
          </a:xfrm>
          <a:prstGeom prst="rect">
            <a:avLst/>
          </a:prstGeom>
          <a:noFill/>
        </p:spPr>
        <p:txBody>
          <a:bodyPr wrap="square" rtlCol="0">
            <a:spAutoFit/>
          </a:bodyPr>
          <a:lstStyle>
            <a:defPPr>
              <a:defRPr lang="zh-CN"/>
            </a:defPPr>
            <a:lvl1pPr algn="dist">
              <a:lnSpc>
                <a:spcPct val="120000"/>
              </a:lnSpc>
              <a:defRPr sz="3600" b="1" spc="300">
                <a:solidFill>
                  <a:schemeClr val="bg1"/>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sz="8800" b="0" dirty="0">
                <a:latin typeface="华康俪金黑W8(P)" panose="020B0800000000000000" charset="-122"/>
                <a:ea typeface="华康俪金黑W8(P)" panose="020B0800000000000000" charset="-122"/>
              </a:rPr>
              <a:t>开发流程</a:t>
            </a:r>
            <a:endParaRPr lang="zh-CN" altLang="en-US" sz="8800" b="0" dirty="0">
              <a:latin typeface="华康俪金黑W8(P)" panose="020B0800000000000000" charset="-122"/>
              <a:ea typeface="华康俪金黑W8(P)" panose="020B0800000000000000" charset="-122"/>
            </a:endParaRPr>
          </a:p>
        </p:txBody>
      </p:sp>
      <p:sp>
        <p:nvSpPr>
          <p:cNvPr id="22" name="文本框 21"/>
          <p:cNvSpPr txBox="1"/>
          <p:nvPr/>
        </p:nvSpPr>
        <p:spPr>
          <a:xfrm>
            <a:off x="826135" y="4032885"/>
            <a:ext cx="5637530" cy="829945"/>
          </a:xfrm>
          <a:prstGeom prst="rect">
            <a:avLst/>
          </a:prstGeom>
          <a:noFill/>
        </p:spPr>
        <p:txBody>
          <a:bodyPr wrap="square">
            <a:spAutoFit/>
          </a:bodyPr>
          <a:lstStyle/>
          <a:p>
            <a:pPr>
              <a:lnSpc>
                <a:spcPct val="150000"/>
              </a:lnSpc>
            </a:pP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采用通义灵码全流程辅助开发，项目开发文档、整体项目架构，核心代码生成、</a:t>
            </a:r>
            <a:r>
              <a:rPr lang="en-US" altLang="zh-CN"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Bug</a:t>
            </a: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修改等</a:t>
            </a:r>
            <a:endPar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endParaRPr>
          </a:p>
        </p:txBody>
      </p:sp>
      <p:sp>
        <p:nvSpPr>
          <p:cNvPr id="26" name="椭圆 25"/>
          <p:cNvSpPr/>
          <p:nvPr/>
        </p:nvSpPr>
        <p:spPr>
          <a:xfrm>
            <a:off x="11224393" y="732460"/>
            <a:ext cx="539386" cy="539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cxnSp>
        <p:nvCxnSpPr>
          <p:cNvPr id="27" name="直接连接符 26"/>
          <p:cNvCxnSpPr/>
          <p:nvPr/>
        </p:nvCxnSpPr>
        <p:spPr>
          <a:xfrm flipH="1">
            <a:off x="11494086" y="1379505"/>
            <a:ext cx="0" cy="10136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1227387" y="2443986"/>
            <a:ext cx="533398" cy="1714500"/>
          </a:xfrm>
          <a:prstGeom prst="rect">
            <a:avLst/>
          </a:prstGeom>
          <a:noFill/>
        </p:spPr>
        <p:txBody>
          <a:bodyPr wrap="square" rtlCol="0">
            <a:spAutoFit/>
          </a:bodyPr>
          <a:lstStyle>
            <a:defPPr>
              <a:defRPr lang="zh-CN"/>
            </a:defPPr>
            <a:lvl1pPr algn="dist">
              <a:lnSpc>
                <a:spcPct val="120000"/>
              </a:lnSpc>
              <a:defRPr sz="2200" spc="3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pPr algn="ctr"/>
            <a:r>
              <a:rPr lang="zh-CN" altLang="en-US" dirty="0">
                <a:latin typeface="华康俪金黑W8(P)" panose="020B0800000000000000" charset="-122"/>
                <a:ea typeface="华康俪金黑W8(P)" panose="020B0800000000000000" charset="-122"/>
              </a:rPr>
              <a:t>开发流程</a:t>
            </a:r>
            <a:endParaRPr lang="zh-CN" altLang="en-US" dirty="0">
              <a:latin typeface="华康俪金黑W8(P)" panose="020B0800000000000000" charset="-122"/>
              <a:ea typeface="华康俪金黑W8(P)" panose="020B0800000000000000" charset="-122"/>
            </a:endParaRPr>
          </a:p>
        </p:txBody>
      </p:sp>
      <p:sp>
        <p:nvSpPr>
          <p:cNvPr id="29" name="文本框 28"/>
          <p:cNvSpPr txBox="1"/>
          <p:nvPr/>
        </p:nvSpPr>
        <p:spPr>
          <a:xfrm flipH="1">
            <a:off x="11254346" y="814020"/>
            <a:ext cx="495684" cy="40011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solidFill>
                  <a:srgbClr val="1279EF"/>
                </a:solidFill>
                <a:latin typeface="华康俪金黑W8(P)" panose="020B0800000000000000" charset="-122"/>
                <a:ea typeface="华康俪金黑W8(P)" panose="020B0800000000000000" charset="-122"/>
              </a:rPr>
              <a:t>03</a:t>
            </a:r>
            <a:endParaRPr lang="en-US" altLang="zh-CN" dirty="0">
              <a:solidFill>
                <a:srgbClr val="1279EF"/>
              </a:solidFill>
              <a:latin typeface="华康俪金黑W8(P)" panose="020B0800000000000000" charset="-122"/>
              <a:ea typeface="华康俪金黑W8(P)" panose="020B0800000000000000" charset="-122"/>
            </a:endParaRPr>
          </a:p>
        </p:txBody>
      </p:sp>
      <p:sp>
        <p:nvSpPr>
          <p:cNvPr id="2" name="文本框 1"/>
          <p:cNvSpPr txBox="1"/>
          <p:nvPr/>
        </p:nvSpPr>
        <p:spPr>
          <a:xfrm>
            <a:off x="826135" y="1664335"/>
            <a:ext cx="10041255" cy="1445260"/>
          </a:xfrm>
          <a:prstGeom prst="rect">
            <a:avLst/>
          </a:prstGeom>
          <a:noFill/>
        </p:spPr>
        <p:txBody>
          <a:bodyPr wrap="square" rtlCol="0">
            <a:spAutoFit/>
          </a:bodyPr>
          <a:lstStyle>
            <a:defPPr>
              <a:defRPr lang="zh-CN"/>
            </a:defPPr>
            <a:lvl1pPr>
              <a:defRPr sz="8800" spc="-150">
                <a:solidFill>
                  <a:schemeClr val="bg1">
                    <a:alpha val="13000"/>
                  </a:schemeClr>
                </a:solidFill>
                <a:latin typeface="思源黑体 CN Heavy" panose="020B0A00000000000000" pitchFamily="34" charset="-122"/>
                <a:ea typeface="思源黑体 CN Heavy" panose="020B0A00000000000000" pitchFamily="34"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DEMONSTRATION</a:t>
            </a:r>
            <a:endParaRPr lang="en-US" altLang="zh-CN" dirty="0">
              <a:latin typeface="华康俪金黑W8(P)" panose="020B0800000000000000" charset="-122"/>
              <a:ea typeface="华康俪金黑W8(P)" panose="020B0800000000000000" charset="-122"/>
            </a:endParaRPr>
          </a:p>
        </p:txBody>
      </p:sp>
      <p:sp>
        <p:nvSpPr>
          <p:cNvPr id="6" name="矩形 5"/>
          <p:cNvSpPr/>
          <p:nvPr/>
        </p:nvSpPr>
        <p:spPr>
          <a:xfrm flipV="1">
            <a:off x="916940" y="3738880"/>
            <a:ext cx="554672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华康俪金黑W8(P)" panose="020B0800000000000000" charset="-122"/>
              <a:ea typeface="华康俪金黑W8(P)" panose="020B0800000000000000"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8"/>
          <p:cNvSpPr/>
          <p:nvPr/>
        </p:nvSpPr>
        <p:spPr>
          <a:xfrm>
            <a:off x="255454" y="322948"/>
            <a:ext cx="539386" cy="539386"/>
          </a:xfrm>
          <a:prstGeom prst="ellipse">
            <a:avLst/>
          </a:prstGeom>
          <a:solidFill>
            <a:srgbClr val="1279EF"/>
          </a:solidFill>
          <a:ln w="12700" cap="rnd">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sp>
        <p:nvSpPr>
          <p:cNvPr id="31" name="文本框 30"/>
          <p:cNvSpPr txBox="1"/>
          <p:nvPr/>
        </p:nvSpPr>
        <p:spPr>
          <a:xfrm>
            <a:off x="913130" y="252730"/>
            <a:ext cx="2351405" cy="497205"/>
          </a:xfrm>
          <a:prstGeom prst="rect">
            <a:avLst/>
          </a:prstGeom>
          <a:noFill/>
        </p:spPr>
        <p:txBody>
          <a:bodyPr wrap="square" rtlCol="0">
            <a:spAutoFit/>
          </a:bodyPr>
          <a:lstStyle>
            <a:defPPr>
              <a:defRPr lang="zh-CN"/>
            </a:defPPr>
            <a:lvl1pPr algn="dist">
              <a:lnSpc>
                <a:spcPct val="120000"/>
              </a:lnSpc>
              <a:defRPr sz="2200" b="1" spc="300">
                <a:solidFill>
                  <a:srgbClr val="1279EF"/>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dirty="0">
                <a:latin typeface="华康俪金黑W8(P)" panose="020B0800000000000000" charset="-122"/>
                <a:ea typeface="华康俪金黑W8(P)" panose="020B0800000000000000" charset="-122"/>
                <a:sym typeface="+mn-ea"/>
              </a:rPr>
              <a:t>灵码辅助开发</a:t>
            </a:r>
            <a:endParaRPr lang="zh-CN" altLang="en-US" dirty="0">
              <a:latin typeface="华康俪金黑W8(P)" panose="020B0800000000000000" charset="-122"/>
              <a:ea typeface="华康俪金黑W8(P)" panose="020B0800000000000000" charset="-122"/>
              <a:sym typeface="+mn-ea"/>
            </a:endParaRPr>
          </a:p>
        </p:txBody>
      </p:sp>
      <p:sp>
        <p:nvSpPr>
          <p:cNvPr id="32" name="文本框 31"/>
          <p:cNvSpPr txBox="1"/>
          <p:nvPr/>
        </p:nvSpPr>
        <p:spPr>
          <a:xfrm flipH="1">
            <a:off x="276574" y="392586"/>
            <a:ext cx="497146" cy="40011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01</a:t>
            </a:r>
            <a:endParaRPr lang="en-US" altLang="zh-CN" dirty="0">
              <a:latin typeface="华康俪金黑W8(P)" panose="020B0800000000000000" charset="-122"/>
              <a:ea typeface="华康俪金黑W8(P)" panose="020B0800000000000000" charset="-122"/>
            </a:endParaRPr>
          </a:p>
        </p:txBody>
      </p:sp>
      <p:sp>
        <p:nvSpPr>
          <p:cNvPr id="34" name="文本框 33"/>
          <p:cNvSpPr txBox="1"/>
          <p:nvPr/>
        </p:nvSpPr>
        <p:spPr>
          <a:xfrm>
            <a:off x="932180" y="624205"/>
            <a:ext cx="2239010" cy="306705"/>
          </a:xfrm>
          <a:prstGeom prst="rect">
            <a:avLst/>
          </a:prstGeom>
        </p:spPr>
        <p:txBody>
          <a:bodyPr wrap="square">
            <a:spAutoFit/>
          </a:bodyPr>
          <a:lstStyle/>
          <a:p>
            <a:pPr algn="dist"/>
            <a:r>
              <a:rPr lang="en-US" altLang="zh-CN" sz="1400" dirty="0">
                <a:solidFill>
                  <a:srgbClr val="1279EF"/>
                </a:solidFill>
                <a:latin typeface="华康俪金黑W8(P)" panose="020B0800000000000000" charset="-122"/>
                <a:ea typeface="华康俪金黑W8(P)" panose="020B0800000000000000" charset="-122"/>
              </a:rPr>
              <a:t>Tong Yi Ling Ma</a:t>
            </a:r>
            <a:endParaRPr lang="zh-CN" altLang="en-US" sz="1400" dirty="0">
              <a:solidFill>
                <a:srgbClr val="1279EF"/>
              </a:solidFill>
              <a:latin typeface="华康俪金黑W8(P)" panose="020B0800000000000000" charset="-122"/>
              <a:ea typeface="华康俪金黑W8(P)" panose="020B0800000000000000" charset="-122"/>
            </a:endParaRPr>
          </a:p>
        </p:txBody>
      </p:sp>
      <p:sp>
        <p:nvSpPr>
          <p:cNvPr id="15" name="矩形 14"/>
          <p:cNvSpPr/>
          <p:nvPr/>
        </p:nvSpPr>
        <p:spPr>
          <a:xfrm>
            <a:off x="0" y="6535053"/>
            <a:ext cx="12192000" cy="322948"/>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17" name="文本框 16"/>
          <p:cNvSpPr txBox="1"/>
          <p:nvPr/>
        </p:nvSpPr>
        <p:spPr>
          <a:xfrm>
            <a:off x="3768725" y="5601335"/>
            <a:ext cx="4693920" cy="645160"/>
          </a:xfrm>
          <a:prstGeom prst="rect">
            <a:avLst/>
          </a:prstGeom>
          <a:noFill/>
        </p:spPr>
        <p:txBody>
          <a:bodyPr wrap="square">
            <a:spAutoFit/>
          </a:bodyPr>
          <a:lstStyle>
            <a:defPPr>
              <a:defRPr lang="zh-CN"/>
            </a:defPPr>
            <a:lvl1pPr>
              <a:lnSpc>
                <a:spcPct val="150000"/>
              </a:lnSpc>
              <a:defRPr sz="1200" spc="12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400" b="1" dirty="0">
                <a:latin typeface="华康俪金黑W8(P)" panose="020B0800000000000000" charset="-122"/>
                <a:ea typeface="华康俪金黑W8(P)" panose="020B0800000000000000" charset="-122"/>
              </a:rPr>
              <a:t>通义灵码辅助全流程开发</a:t>
            </a:r>
            <a:endParaRPr lang="zh-CN" altLang="en-US" sz="2400" b="1" dirty="0">
              <a:latin typeface="华康俪金黑W8(P)" panose="020B0800000000000000" charset="-122"/>
              <a:ea typeface="华康俪金黑W8(P)" panose="020B0800000000000000" charset="-122"/>
            </a:endParaRPr>
          </a:p>
        </p:txBody>
      </p:sp>
      <p:sp>
        <p:nvSpPr>
          <p:cNvPr id="4" name="文本框 3"/>
          <p:cNvSpPr txBox="1"/>
          <p:nvPr/>
        </p:nvSpPr>
        <p:spPr>
          <a:xfrm>
            <a:off x="8841740" y="286385"/>
            <a:ext cx="3344545" cy="57594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工具</a:t>
            </a:r>
            <a:endPar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24" name="矩形 23"/>
          <p:cNvSpPr/>
          <p:nvPr/>
        </p:nvSpPr>
        <p:spPr>
          <a:xfrm>
            <a:off x="9105265" y="370840"/>
            <a:ext cx="3086735"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5" name="矩形 24"/>
          <p:cNvSpPr/>
          <p:nvPr/>
        </p:nvSpPr>
        <p:spPr>
          <a:xfrm>
            <a:off x="9144000" y="328930"/>
            <a:ext cx="3058795" cy="29527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6" name="文本框 25"/>
          <p:cNvSpPr txBox="1"/>
          <p:nvPr/>
        </p:nvSpPr>
        <p:spPr>
          <a:xfrm>
            <a:off x="9144000" y="290830"/>
            <a:ext cx="3131185" cy="33337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e</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站</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校园智联生活平台</a:t>
            </a:r>
            <a:endParaRPr lang="zh-CN" altLang="en-US" sz="1050" dirty="0">
              <a:solidFill>
                <a:schemeClr val="bg1"/>
              </a:solidFill>
              <a:latin typeface="华康俪金黑W8(P)" panose="020B0800000000000000" charset="-122"/>
              <a:ea typeface="华康俪金黑W8(P)" panose="020B0800000000000000" charset="-122"/>
              <a:cs typeface="华康俪金黑W8(P)" panose="020B0800000000000000" charset="-122"/>
            </a:endParaRPr>
          </a:p>
        </p:txBody>
      </p:sp>
      <p:sp>
        <p:nvSpPr>
          <p:cNvPr id="27" name="矩形 26"/>
          <p:cNvSpPr/>
          <p:nvPr/>
        </p:nvSpPr>
        <p:spPr>
          <a:xfrm>
            <a:off x="8642350" y="370840"/>
            <a:ext cx="3549650"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8" name="矩形 27"/>
          <p:cNvSpPr/>
          <p:nvPr/>
        </p:nvSpPr>
        <p:spPr>
          <a:xfrm>
            <a:off x="8267065" y="328930"/>
            <a:ext cx="3935730" cy="33655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3" name="文本框 32"/>
          <p:cNvSpPr txBox="1"/>
          <p:nvPr/>
        </p:nvSpPr>
        <p:spPr>
          <a:xfrm>
            <a:off x="8178165" y="290830"/>
            <a:ext cx="4008120" cy="500380"/>
          </a:xfrm>
          <a:prstGeom prst="rect">
            <a:avLst/>
          </a:prstGeom>
          <a:noFill/>
        </p:spPr>
        <p:txBody>
          <a:bodyPr wrap="square">
            <a:no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智能格式转换平台、便捷分享工具</a:t>
            </a:r>
            <a:endPar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pic>
        <p:nvPicPr>
          <p:cNvPr id="2" name="图片 1"/>
          <p:cNvPicPr/>
          <p:nvPr/>
        </p:nvPicPr>
        <p:blipFill>
          <a:blip r:embed="rId1"/>
          <a:stretch>
            <a:fillRect/>
          </a:stretch>
        </p:blipFill>
        <p:spPr>
          <a:xfrm>
            <a:off x="3634740" y="-172720"/>
            <a:ext cx="4744085" cy="2608580"/>
          </a:xfrm>
          <a:prstGeom prst="rect">
            <a:avLst/>
          </a:prstGeom>
        </p:spPr>
      </p:pic>
      <p:pic>
        <p:nvPicPr>
          <p:cNvPr id="3" name="图片 2"/>
          <p:cNvPicPr>
            <a:picLocks noChangeAspect="1"/>
          </p:cNvPicPr>
          <p:nvPr/>
        </p:nvPicPr>
        <p:blipFill>
          <a:blip r:embed="rId2"/>
          <a:stretch>
            <a:fillRect/>
          </a:stretch>
        </p:blipFill>
        <p:spPr>
          <a:xfrm>
            <a:off x="4225290" y="1716405"/>
            <a:ext cx="3740785" cy="2570480"/>
          </a:xfrm>
          <a:prstGeom prst="rect">
            <a:avLst/>
          </a:prstGeom>
        </p:spPr>
      </p:pic>
      <p:cxnSp>
        <p:nvCxnSpPr>
          <p:cNvPr id="5" name="直接箭头连接符 4"/>
          <p:cNvCxnSpPr/>
          <p:nvPr/>
        </p:nvCxnSpPr>
        <p:spPr>
          <a:xfrm>
            <a:off x="662305" y="4723765"/>
            <a:ext cx="10949305" cy="0"/>
          </a:xfrm>
          <a:prstGeom prst="straightConnector1">
            <a:avLst/>
          </a:prstGeom>
          <a:ln w="76200">
            <a:tailEnd type="arrow"/>
          </a:ln>
        </p:spPr>
        <p:style>
          <a:lnRef idx="2">
            <a:schemeClr val="accent1"/>
          </a:lnRef>
          <a:fillRef idx="0">
            <a:srgbClr val="FFFFFF"/>
          </a:fillRef>
          <a:effectRef idx="0">
            <a:srgbClr val="FFFFFF"/>
          </a:effectRef>
          <a:fontRef idx="minor">
            <a:schemeClr val="tx1"/>
          </a:fontRef>
        </p:style>
      </p:cxnSp>
      <p:sp>
        <p:nvSpPr>
          <p:cNvPr id="7" name="椭圆 6"/>
          <p:cNvSpPr/>
          <p:nvPr/>
        </p:nvSpPr>
        <p:spPr>
          <a:xfrm>
            <a:off x="2120265" y="4582160"/>
            <a:ext cx="283210" cy="283210"/>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9" name="椭圆 8"/>
          <p:cNvSpPr/>
          <p:nvPr/>
        </p:nvSpPr>
        <p:spPr>
          <a:xfrm>
            <a:off x="5954395" y="4582160"/>
            <a:ext cx="283210" cy="283210"/>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11" name="椭圆 10"/>
          <p:cNvSpPr/>
          <p:nvPr/>
        </p:nvSpPr>
        <p:spPr>
          <a:xfrm>
            <a:off x="9661525" y="4582160"/>
            <a:ext cx="283210" cy="283210"/>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13" name="文本框 12"/>
          <p:cNvSpPr txBox="1"/>
          <p:nvPr/>
        </p:nvSpPr>
        <p:spPr>
          <a:xfrm>
            <a:off x="4617720" y="4956810"/>
            <a:ext cx="2995930" cy="553085"/>
          </a:xfrm>
          <a:prstGeom prst="rect">
            <a:avLst/>
          </a:prstGeom>
          <a:noFill/>
        </p:spPr>
        <p:txBody>
          <a:bodyPr wrap="square">
            <a:spAutoFit/>
          </a:bodyPr>
          <a:lstStyle>
            <a:defPPr>
              <a:defRPr lang="zh-CN"/>
            </a:defPPr>
            <a:lvl1pPr>
              <a:lnSpc>
                <a:spcPct val="150000"/>
              </a:lnSpc>
              <a:defRPr sz="1200" spc="12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000" b="1" dirty="0">
                <a:latin typeface="华康俪金黑W8(P)" panose="020B0800000000000000" charset="-122"/>
                <a:ea typeface="华康俪金黑W8(P)" panose="020B0800000000000000" charset="-122"/>
                <a:sym typeface="+mn-ea"/>
              </a:rPr>
              <a:t>撰写项目文档</a:t>
            </a:r>
            <a:endParaRPr lang="zh-CN" altLang="en-US" sz="2000" b="1" dirty="0">
              <a:latin typeface="华康俪金黑W8(P)" panose="020B0800000000000000" charset="-122"/>
              <a:ea typeface="华康俪金黑W8(P)" panose="020B0800000000000000" charset="-122"/>
              <a:sym typeface="+mn-ea"/>
            </a:endParaRPr>
          </a:p>
        </p:txBody>
      </p:sp>
      <p:sp>
        <p:nvSpPr>
          <p:cNvPr id="14" name="文本框 13"/>
          <p:cNvSpPr txBox="1"/>
          <p:nvPr/>
        </p:nvSpPr>
        <p:spPr>
          <a:xfrm>
            <a:off x="795020" y="4956810"/>
            <a:ext cx="2995930" cy="553085"/>
          </a:xfrm>
          <a:prstGeom prst="rect">
            <a:avLst/>
          </a:prstGeom>
          <a:noFill/>
        </p:spPr>
        <p:txBody>
          <a:bodyPr wrap="square">
            <a:spAutoFit/>
          </a:bodyPr>
          <a:lstStyle>
            <a:defPPr>
              <a:defRPr lang="zh-CN"/>
            </a:defPPr>
            <a:lvl1pPr>
              <a:lnSpc>
                <a:spcPct val="150000"/>
              </a:lnSpc>
              <a:defRPr sz="1200" spc="12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000" b="1" dirty="0">
                <a:latin typeface="华康俪金黑W8(P)" panose="020B0800000000000000" charset="-122"/>
                <a:ea typeface="华康俪金黑W8(P)" panose="020B0800000000000000" charset="-122"/>
                <a:sym typeface="+mn-ea"/>
              </a:rPr>
              <a:t>项目架构设计</a:t>
            </a:r>
            <a:endParaRPr lang="zh-CN" altLang="en-US" sz="2000" b="1" dirty="0">
              <a:latin typeface="华康俪金黑W8(P)" panose="020B0800000000000000" charset="-122"/>
              <a:ea typeface="华康俪金黑W8(P)" panose="020B0800000000000000" charset="-122"/>
              <a:sym typeface="+mn-ea"/>
            </a:endParaRPr>
          </a:p>
        </p:txBody>
      </p:sp>
      <p:sp>
        <p:nvSpPr>
          <p:cNvPr id="16" name="文本框 15"/>
          <p:cNvSpPr txBox="1"/>
          <p:nvPr/>
        </p:nvSpPr>
        <p:spPr>
          <a:xfrm>
            <a:off x="8267065" y="4956810"/>
            <a:ext cx="2995930" cy="553085"/>
          </a:xfrm>
          <a:prstGeom prst="rect">
            <a:avLst/>
          </a:prstGeom>
          <a:noFill/>
        </p:spPr>
        <p:txBody>
          <a:bodyPr wrap="square">
            <a:spAutoFit/>
          </a:bodyPr>
          <a:lstStyle>
            <a:defPPr>
              <a:defRPr lang="zh-CN"/>
            </a:defPPr>
            <a:lvl1pPr>
              <a:lnSpc>
                <a:spcPct val="150000"/>
              </a:lnSpc>
              <a:defRPr sz="1200" spc="12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000" b="1" dirty="0">
                <a:latin typeface="华康俪金黑W8(P)" panose="020B0800000000000000" charset="-122"/>
                <a:ea typeface="华康俪金黑W8(P)" panose="020B0800000000000000" charset="-122"/>
                <a:sym typeface="+mn-ea"/>
              </a:rPr>
              <a:t>完整代码生成</a:t>
            </a:r>
            <a:endParaRPr lang="zh-CN" altLang="en-US" sz="2000" b="1" dirty="0">
              <a:latin typeface="华康俪金黑W8(P)" panose="020B0800000000000000" charset="-122"/>
              <a:ea typeface="华康俪金黑W8(P)" panose="020B0800000000000000" charset="-122"/>
              <a:sym typeface="+mn-ea"/>
            </a:endParaRPr>
          </a:p>
        </p:txBody>
      </p:sp>
      <p:pic>
        <p:nvPicPr>
          <p:cNvPr id="18" name="图片 17"/>
          <p:cNvPicPr>
            <a:picLocks noChangeAspect="1"/>
          </p:cNvPicPr>
          <p:nvPr/>
        </p:nvPicPr>
        <p:blipFill>
          <a:blip r:embed="rId3"/>
          <a:srcRect b="-14059"/>
          <a:stretch>
            <a:fillRect/>
          </a:stretch>
        </p:blipFill>
        <p:spPr>
          <a:xfrm>
            <a:off x="8642350" y="1301750"/>
            <a:ext cx="2162810" cy="3380105"/>
          </a:xfrm>
          <a:prstGeom prst="rect">
            <a:avLst/>
          </a:prstGeom>
        </p:spPr>
      </p:pic>
      <p:graphicFrame>
        <p:nvGraphicFramePr>
          <p:cNvPr id="19" name="对象 18"/>
          <p:cNvGraphicFramePr/>
          <p:nvPr/>
        </p:nvGraphicFramePr>
        <p:xfrm>
          <a:off x="932180" y="1431290"/>
          <a:ext cx="2884170" cy="1104265"/>
        </p:xfrm>
        <a:graphic>
          <a:graphicData uri="http://schemas.openxmlformats.org/presentationml/2006/ole">
            <mc:AlternateContent xmlns:mc="http://schemas.openxmlformats.org/markup-compatibility/2006">
              <mc:Choice xmlns:v="urn:schemas-microsoft-com:vml" Requires="v">
                <p:oleObj spid="_x0000_s20" name="" r:id="rId4" imgW="4591050" imgH="1448435" progId="Visio.Drawing.15">
                  <p:embed/>
                </p:oleObj>
              </mc:Choice>
              <mc:Fallback>
                <p:oleObj name="" r:id="rId4" imgW="4591050" imgH="1448435" progId="Visio.Drawing.15">
                  <p:embed/>
                  <p:pic>
                    <p:nvPicPr>
                      <p:cNvPr id="0" name="图片 21"/>
                      <p:cNvPicPr/>
                      <p:nvPr/>
                    </p:nvPicPr>
                    <p:blipFill>
                      <a:blip r:embed="rId5"/>
                      <a:stretch>
                        <a:fillRect/>
                      </a:stretch>
                    </p:blipFill>
                    <p:spPr>
                      <a:xfrm>
                        <a:off x="932180" y="1431290"/>
                        <a:ext cx="2884170" cy="1104265"/>
                      </a:xfrm>
                      <a:prstGeom prst="rect">
                        <a:avLst/>
                      </a:prstGeom>
                    </p:spPr>
                  </p:pic>
                </p:oleObj>
              </mc:Fallback>
            </mc:AlternateContent>
          </a:graphicData>
        </a:graphic>
      </p:graphicFrame>
      <p:pic>
        <p:nvPicPr>
          <p:cNvPr id="23" name="图片 22" descr="用户权限图"/>
          <p:cNvPicPr>
            <a:picLocks noChangeAspect="1"/>
          </p:cNvPicPr>
          <p:nvPr/>
        </p:nvPicPr>
        <p:blipFill>
          <a:blip r:embed="rId6"/>
          <a:stretch>
            <a:fillRect/>
          </a:stretch>
        </p:blipFill>
        <p:spPr>
          <a:xfrm>
            <a:off x="859155" y="2655570"/>
            <a:ext cx="2774950" cy="1806575"/>
          </a:xfrm>
          <a:prstGeom prst="rect">
            <a:avLst/>
          </a:prstGeom>
          <a:effectLst>
            <a:softEdge rad="127000"/>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29"/>
          <p:cNvSpPr/>
          <p:nvPr/>
        </p:nvSpPr>
        <p:spPr>
          <a:xfrm>
            <a:off x="0" y="546574"/>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31" name="任意多边形: 形状 30"/>
          <p:cNvSpPr/>
          <p:nvPr/>
        </p:nvSpPr>
        <p:spPr>
          <a:xfrm>
            <a:off x="0" y="279489"/>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32" name="任意多边形: 形状 31"/>
          <p:cNvSpPr/>
          <p:nvPr/>
        </p:nvSpPr>
        <p:spPr>
          <a:xfrm>
            <a:off x="0" y="0"/>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19" name="文本框 18"/>
          <p:cNvSpPr txBox="1"/>
          <p:nvPr/>
        </p:nvSpPr>
        <p:spPr>
          <a:xfrm flipH="1">
            <a:off x="700570" y="1119769"/>
            <a:ext cx="3649007" cy="829945"/>
          </a:xfrm>
          <a:prstGeom prst="rect">
            <a:avLst/>
          </a:prstGeom>
          <a:noFill/>
        </p:spPr>
        <p:txBody>
          <a:bodyPr wrap="square" rtlCol="0">
            <a:spAutoFit/>
          </a:bodyPr>
          <a:lstStyle>
            <a:defPPr>
              <a:defRPr lang="zh-CN"/>
            </a:defPPr>
            <a:lvl1pPr algn="dist">
              <a:defRPr sz="4800">
                <a:solidFill>
                  <a:schemeClr val="bg1"/>
                </a:solidFill>
                <a:latin typeface="钉钉进步体" panose="00020600040101010101" pitchFamily="18" charset="-122"/>
                <a:ea typeface="钉钉进步体" panose="00020600040101010101" pitchFamily="18" charset="-122"/>
                <a:cs typeface="包图简圆体" panose="02010601030101010101" charset="-122"/>
              </a:defRPr>
            </a:lvl1pPr>
          </a:lstStyle>
          <a:p>
            <a:pPr algn="l"/>
            <a:r>
              <a:rPr lang="zh-CN" altLang="en-US" dirty="0">
                <a:latin typeface="华康俪金黑W8(P)" panose="020B0800000000000000" charset="-122"/>
                <a:ea typeface="华康俪金黑W8(P)" panose="020B0800000000000000" charset="-122"/>
              </a:rPr>
              <a:t>四、</a:t>
            </a:r>
            <a:endParaRPr lang="zh-CN" altLang="en-US" dirty="0">
              <a:latin typeface="华康俪金黑W8(P)" panose="020B0800000000000000" charset="-122"/>
              <a:ea typeface="华康俪金黑W8(P)" panose="020B0800000000000000" charset="-122"/>
            </a:endParaRPr>
          </a:p>
        </p:txBody>
      </p:sp>
      <p:sp>
        <p:nvSpPr>
          <p:cNvPr id="20" name="文本框 19"/>
          <p:cNvSpPr txBox="1"/>
          <p:nvPr/>
        </p:nvSpPr>
        <p:spPr>
          <a:xfrm>
            <a:off x="826135" y="2099310"/>
            <a:ext cx="5796915" cy="1715770"/>
          </a:xfrm>
          <a:prstGeom prst="rect">
            <a:avLst/>
          </a:prstGeom>
          <a:noFill/>
        </p:spPr>
        <p:txBody>
          <a:bodyPr wrap="square" rtlCol="0">
            <a:spAutoFit/>
          </a:bodyPr>
          <a:lstStyle>
            <a:defPPr>
              <a:defRPr lang="zh-CN"/>
            </a:defPPr>
            <a:lvl1pPr algn="dist">
              <a:lnSpc>
                <a:spcPct val="120000"/>
              </a:lnSpc>
              <a:defRPr sz="3600" b="1" spc="300">
                <a:solidFill>
                  <a:schemeClr val="bg1"/>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sz="8800" b="0" dirty="0">
                <a:latin typeface="华康俪金黑W8(P)" panose="020B0800000000000000" charset="-122"/>
                <a:ea typeface="华康俪金黑W8(P)" panose="020B0800000000000000" charset="-122"/>
              </a:rPr>
              <a:t>功能演示</a:t>
            </a:r>
            <a:endParaRPr lang="zh-CN" altLang="en-US" sz="8800" b="0" dirty="0">
              <a:latin typeface="华康俪金黑W8(P)" panose="020B0800000000000000" charset="-122"/>
              <a:ea typeface="华康俪金黑W8(P)" panose="020B0800000000000000" charset="-122"/>
            </a:endParaRPr>
          </a:p>
        </p:txBody>
      </p:sp>
      <p:sp>
        <p:nvSpPr>
          <p:cNvPr id="22" name="文本框 21"/>
          <p:cNvSpPr txBox="1"/>
          <p:nvPr/>
        </p:nvSpPr>
        <p:spPr>
          <a:xfrm>
            <a:off x="826135" y="4032885"/>
            <a:ext cx="5637530" cy="829945"/>
          </a:xfrm>
          <a:prstGeom prst="rect">
            <a:avLst/>
          </a:prstGeom>
          <a:noFill/>
        </p:spPr>
        <p:txBody>
          <a:bodyPr wrap="square">
            <a:spAutoFit/>
          </a:bodyPr>
          <a:lstStyle/>
          <a:p>
            <a:pPr>
              <a:lnSpc>
                <a:spcPct val="150000"/>
              </a:lnSpc>
            </a:pP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演示文本转换、图片转换，生成图片、文本、文件；</a:t>
            </a:r>
            <a:endPar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sym typeface="+mn-ea"/>
            </a:endParaRPr>
          </a:p>
          <a:p>
            <a:pPr>
              <a:lnSpc>
                <a:spcPct val="150000"/>
              </a:lnSpc>
            </a:pP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演示快捷键操作及分享。</a:t>
            </a:r>
            <a:endPar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endParaRPr>
          </a:p>
        </p:txBody>
      </p:sp>
      <p:sp>
        <p:nvSpPr>
          <p:cNvPr id="26" name="椭圆 25"/>
          <p:cNvSpPr/>
          <p:nvPr/>
        </p:nvSpPr>
        <p:spPr>
          <a:xfrm>
            <a:off x="11224393" y="732460"/>
            <a:ext cx="539386" cy="539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cxnSp>
        <p:nvCxnSpPr>
          <p:cNvPr id="27" name="直接连接符 26"/>
          <p:cNvCxnSpPr/>
          <p:nvPr/>
        </p:nvCxnSpPr>
        <p:spPr>
          <a:xfrm flipH="1">
            <a:off x="11494086" y="1379505"/>
            <a:ext cx="0" cy="10136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1227387" y="2443986"/>
            <a:ext cx="533398" cy="1714500"/>
          </a:xfrm>
          <a:prstGeom prst="rect">
            <a:avLst/>
          </a:prstGeom>
          <a:noFill/>
        </p:spPr>
        <p:txBody>
          <a:bodyPr wrap="square" rtlCol="0">
            <a:spAutoFit/>
          </a:bodyPr>
          <a:lstStyle>
            <a:defPPr>
              <a:defRPr lang="zh-CN"/>
            </a:defPPr>
            <a:lvl1pPr algn="dist">
              <a:lnSpc>
                <a:spcPct val="120000"/>
              </a:lnSpc>
              <a:defRPr sz="2200" spc="3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pPr algn="ctr"/>
            <a:r>
              <a:rPr lang="zh-CN" altLang="en-US" dirty="0">
                <a:latin typeface="华康俪金黑W8(P)" panose="020B0800000000000000" charset="-122"/>
                <a:ea typeface="华康俪金黑W8(P)" panose="020B0800000000000000" charset="-122"/>
              </a:rPr>
              <a:t>功能</a:t>
            </a:r>
            <a:r>
              <a:rPr lang="zh-CN" altLang="en-US" dirty="0">
                <a:latin typeface="华康俪金黑W8(P)" panose="020B0800000000000000" charset="-122"/>
                <a:ea typeface="华康俪金黑W8(P)" panose="020B0800000000000000" charset="-122"/>
              </a:rPr>
              <a:t>演示</a:t>
            </a:r>
            <a:endParaRPr lang="zh-CN" altLang="en-US" dirty="0">
              <a:latin typeface="华康俪金黑W8(P)" panose="020B0800000000000000" charset="-122"/>
              <a:ea typeface="华康俪金黑W8(P)" panose="020B0800000000000000" charset="-122"/>
            </a:endParaRPr>
          </a:p>
        </p:txBody>
      </p:sp>
      <p:sp>
        <p:nvSpPr>
          <p:cNvPr id="29" name="文本框 28"/>
          <p:cNvSpPr txBox="1"/>
          <p:nvPr/>
        </p:nvSpPr>
        <p:spPr>
          <a:xfrm flipH="1">
            <a:off x="11254346" y="814020"/>
            <a:ext cx="495684" cy="39878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solidFill>
                  <a:srgbClr val="1279EF"/>
                </a:solidFill>
                <a:latin typeface="华康俪金黑W8(P)" panose="020B0800000000000000" charset="-122"/>
                <a:ea typeface="华康俪金黑W8(P)" panose="020B0800000000000000" charset="-122"/>
              </a:rPr>
              <a:t>04</a:t>
            </a:r>
            <a:endParaRPr lang="en-US" altLang="zh-CN" dirty="0">
              <a:solidFill>
                <a:srgbClr val="1279EF"/>
              </a:solidFill>
              <a:latin typeface="华康俪金黑W8(P)" panose="020B0800000000000000" charset="-122"/>
              <a:ea typeface="华康俪金黑W8(P)" panose="020B0800000000000000" charset="-122"/>
            </a:endParaRPr>
          </a:p>
        </p:txBody>
      </p:sp>
      <p:sp>
        <p:nvSpPr>
          <p:cNvPr id="2" name="文本框 1"/>
          <p:cNvSpPr txBox="1"/>
          <p:nvPr/>
        </p:nvSpPr>
        <p:spPr>
          <a:xfrm>
            <a:off x="826135" y="1664335"/>
            <a:ext cx="10041255" cy="1445260"/>
          </a:xfrm>
          <a:prstGeom prst="rect">
            <a:avLst/>
          </a:prstGeom>
          <a:noFill/>
        </p:spPr>
        <p:txBody>
          <a:bodyPr wrap="square" rtlCol="0">
            <a:spAutoFit/>
          </a:bodyPr>
          <a:lstStyle>
            <a:defPPr>
              <a:defRPr lang="zh-CN"/>
            </a:defPPr>
            <a:lvl1pPr>
              <a:defRPr sz="8800" spc="-150">
                <a:solidFill>
                  <a:schemeClr val="bg1">
                    <a:alpha val="13000"/>
                  </a:schemeClr>
                </a:solidFill>
                <a:latin typeface="思源黑体 CN Heavy" panose="020B0A00000000000000" pitchFamily="34" charset="-122"/>
                <a:ea typeface="思源黑体 CN Heavy" panose="020B0A00000000000000" pitchFamily="34"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DEMONSTRATION</a:t>
            </a:r>
            <a:endParaRPr lang="en-US" altLang="zh-CN" dirty="0">
              <a:latin typeface="华康俪金黑W8(P)" panose="020B0800000000000000" charset="-122"/>
              <a:ea typeface="华康俪金黑W8(P)" panose="020B0800000000000000" charset="-122"/>
            </a:endParaRPr>
          </a:p>
        </p:txBody>
      </p:sp>
      <p:sp>
        <p:nvSpPr>
          <p:cNvPr id="6" name="矩形 5"/>
          <p:cNvSpPr/>
          <p:nvPr/>
        </p:nvSpPr>
        <p:spPr>
          <a:xfrm flipV="1">
            <a:off x="916940" y="3738880"/>
            <a:ext cx="554672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华康俪金黑W8(P)" panose="020B0800000000000000" charset="-122"/>
              <a:ea typeface="华康俪金黑W8(P)" panose="020B0800000000000000"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形状 31"/>
          <p:cNvSpPr/>
          <p:nvPr/>
        </p:nvSpPr>
        <p:spPr>
          <a:xfrm>
            <a:off x="0" y="546574"/>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33" name="任意多边形: 形状 32"/>
          <p:cNvSpPr/>
          <p:nvPr/>
        </p:nvSpPr>
        <p:spPr>
          <a:xfrm>
            <a:off x="0" y="279489"/>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34" name="任意多边形: 形状 33"/>
          <p:cNvSpPr/>
          <p:nvPr/>
        </p:nvSpPr>
        <p:spPr>
          <a:xfrm>
            <a:off x="-635" y="0"/>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22" name="文本框 21"/>
          <p:cNvSpPr txBox="1"/>
          <p:nvPr/>
        </p:nvSpPr>
        <p:spPr>
          <a:xfrm>
            <a:off x="913765" y="4177030"/>
            <a:ext cx="4602480" cy="460375"/>
          </a:xfrm>
          <a:prstGeom prst="rect">
            <a:avLst/>
          </a:prstGeom>
          <a:noFill/>
        </p:spPr>
        <p:txBody>
          <a:bodyPr wrap="square">
            <a:spAutoFit/>
          </a:bodyPr>
          <a:lstStyle/>
          <a:p>
            <a:pPr>
              <a:lnSpc>
                <a:spcPct val="150000"/>
              </a:lnSpc>
            </a:pP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项目开发目标规划与前景展望。</a:t>
            </a:r>
            <a:endPar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endParaRPr>
          </a:p>
        </p:txBody>
      </p:sp>
      <p:sp>
        <p:nvSpPr>
          <p:cNvPr id="28" name="椭圆 27"/>
          <p:cNvSpPr/>
          <p:nvPr/>
        </p:nvSpPr>
        <p:spPr>
          <a:xfrm>
            <a:off x="11224393" y="732460"/>
            <a:ext cx="539386" cy="539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cxnSp>
        <p:nvCxnSpPr>
          <p:cNvPr id="29" name="直接连接符 28"/>
          <p:cNvCxnSpPr/>
          <p:nvPr/>
        </p:nvCxnSpPr>
        <p:spPr>
          <a:xfrm flipH="1">
            <a:off x="11494086" y="1379505"/>
            <a:ext cx="0" cy="10136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11227387" y="2443986"/>
            <a:ext cx="533398" cy="1714500"/>
          </a:xfrm>
          <a:prstGeom prst="rect">
            <a:avLst/>
          </a:prstGeom>
          <a:noFill/>
        </p:spPr>
        <p:txBody>
          <a:bodyPr wrap="square" rtlCol="0">
            <a:spAutoFit/>
          </a:bodyPr>
          <a:lstStyle>
            <a:defPPr>
              <a:defRPr lang="zh-CN"/>
            </a:defPPr>
            <a:lvl1pPr algn="dist">
              <a:lnSpc>
                <a:spcPct val="120000"/>
              </a:lnSpc>
              <a:defRPr sz="2200" spc="3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pPr algn="ctr"/>
            <a:r>
              <a:rPr lang="zh-CN" altLang="en-US" dirty="0">
                <a:latin typeface="华康俪金黑W8(P)" panose="020B0800000000000000" charset="-122"/>
                <a:ea typeface="华康俪金黑W8(P)" panose="020B0800000000000000" charset="-122"/>
              </a:rPr>
              <a:t>后续发展</a:t>
            </a:r>
            <a:endParaRPr lang="zh-CN" altLang="en-US" dirty="0">
              <a:latin typeface="华康俪金黑W8(P)" panose="020B0800000000000000" charset="-122"/>
              <a:ea typeface="华康俪金黑W8(P)" panose="020B0800000000000000" charset="-122"/>
            </a:endParaRPr>
          </a:p>
        </p:txBody>
      </p:sp>
      <p:sp>
        <p:nvSpPr>
          <p:cNvPr id="31" name="文本框 30"/>
          <p:cNvSpPr txBox="1"/>
          <p:nvPr/>
        </p:nvSpPr>
        <p:spPr>
          <a:xfrm flipH="1">
            <a:off x="11254346" y="814020"/>
            <a:ext cx="495684" cy="39878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solidFill>
                  <a:srgbClr val="1279EF"/>
                </a:solidFill>
                <a:latin typeface="华康俪金黑W8(P)" panose="020B0800000000000000" charset="-122"/>
                <a:ea typeface="华康俪金黑W8(P)" panose="020B0800000000000000" charset="-122"/>
              </a:rPr>
              <a:t>05</a:t>
            </a:r>
            <a:endParaRPr lang="en-US" altLang="zh-CN" dirty="0">
              <a:solidFill>
                <a:srgbClr val="1279EF"/>
              </a:solidFill>
              <a:latin typeface="华康俪金黑W8(P)" panose="020B0800000000000000" charset="-122"/>
              <a:ea typeface="华康俪金黑W8(P)" panose="020B0800000000000000" charset="-122"/>
            </a:endParaRPr>
          </a:p>
        </p:txBody>
      </p:sp>
      <p:sp>
        <p:nvSpPr>
          <p:cNvPr id="2" name="文本框 1"/>
          <p:cNvSpPr txBox="1"/>
          <p:nvPr/>
        </p:nvSpPr>
        <p:spPr>
          <a:xfrm flipH="1">
            <a:off x="700570" y="1119769"/>
            <a:ext cx="3649007" cy="829945"/>
          </a:xfrm>
          <a:prstGeom prst="rect">
            <a:avLst/>
          </a:prstGeom>
          <a:noFill/>
        </p:spPr>
        <p:txBody>
          <a:bodyPr wrap="square" rtlCol="0">
            <a:spAutoFit/>
          </a:bodyPr>
          <a:lstStyle>
            <a:defPPr>
              <a:defRPr lang="zh-CN"/>
            </a:defPPr>
            <a:lvl1pPr algn="dist">
              <a:defRPr sz="4800">
                <a:solidFill>
                  <a:schemeClr val="bg1"/>
                </a:solidFill>
                <a:latin typeface="钉钉进步体" panose="00020600040101010101" pitchFamily="18" charset="-122"/>
                <a:ea typeface="钉钉进步体" panose="00020600040101010101" pitchFamily="18" charset="-122"/>
                <a:cs typeface="包图简圆体" panose="02010601030101010101" charset="-122"/>
              </a:defRPr>
            </a:lvl1pPr>
          </a:lstStyle>
          <a:p>
            <a:pPr algn="l"/>
            <a:r>
              <a:rPr lang="zh-CN" altLang="en-US" dirty="0">
                <a:latin typeface="华康俪金黑W8(P)" panose="020B0800000000000000" charset="-122"/>
                <a:ea typeface="华康俪金黑W8(P)" panose="020B0800000000000000" charset="-122"/>
              </a:rPr>
              <a:t>五、</a:t>
            </a:r>
            <a:endParaRPr lang="zh-CN" altLang="en-US" dirty="0">
              <a:latin typeface="华康俪金黑W8(P)" panose="020B0800000000000000" charset="-122"/>
              <a:ea typeface="华康俪金黑W8(P)" panose="020B0800000000000000" charset="-122"/>
            </a:endParaRPr>
          </a:p>
        </p:txBody>
      </p:sp>
      <p:sp>
        <p:nvSpPr>
          <p:cNvPr id="4" name="文本框 3"/>
          <p:cNvSpPr txBox="1"/>
          <p:nvPr/>
        </p:nvSpPr>
        <p:spPr>
          <a:xfrm>
            <a:off x="826135" y="1664335"/>
            <a:ext cx="10041255" cy="1445260"/>
          </a:xfrm>
          <a:prstGeom prst="rect">
            <a:avLst/>
          </a:prstGeom>
          <a:noFill/>
        </p:spPr>
        <p:txBody>
          <a:bodyPr wrap="square" rtlCol="0">
            <a:spAutoFit/>
          </a:bodyPr>
          <a:lstStyle>
            <a:defPPr>
              <a:defRPr lang="zh-CN"/>
            </a:defPPr>
            <a:lvl1pPr>
              <a:defRPr sz="8800" spc="-150">
                <a:solidFill>
                  <a:schemeClr val="bg1">
                    <a:alpha val="13000"/>
                  </a:schemeClr>
                </a:solidFill>
                <a:latin typeface="思源黑体 CN Heavy" panose="020B0A00000000000000" pitchFamily="34" charset="-122"/>
                <a:ea typeface="思源黑体 CN Heavy" panose="020B0A00000000000000" pitchFamily="34"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DEVELOPMENT</a:t>
            </a:r>
            <a:endParaRPr lang="en-US" altLang="zh-CN" dirty="0">
              <a:latin typeface="华康俪金黑W8(P)" panose="020B0800000000000000" charset="-122"/>
              <a:ea typeface="华康俪金黑W8(P)" panose="020B0800000000000000" charset="-122"/>
            </a:endParaRPr>
          </a:p>
        </p:txBody>
      </p:sp>
      <p:sp>
        <p:nvSpPr>
          <p:cNvPr id="6" name="矩形 5"/>
          <p:cNvSpPr/>
          <p:nvPr/>
        </p:nvSpPr>
        <p:spPr>
          <a:xfrm flipV="1">
            <a:off x="916940" y="3738880"/>
            <a:ext cx="554672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华康俪金黑W8(P)" panose="020B0800000000000000" charset="-122"/>
              <a:ea typeface="华康俪金黑W8(P)" panose="020B0800000000000000" charset="-122"/>
            </a:endParaRPr>
          </a:p>
        </p:txBody>
      </p:sp>
      <p:sp>
        <p:nvSpPr>
          <p:cNvPr id="5" name="文本框 4"/>
          <p:cNvSpPr txBox="1"/>
          <p:nvPr/>
        </p:nvSpPr>
        <p:spPr>
          <a:xfrm>
            <a:off x="826135" y="2099310"/>
            <a:ext cx="5796915" cy="1715770"/>
          </a:xfrm>
          <a:prstGeom prst="rect">
            <a:avLst/>
          </a:prstGeom>
          <a:noFill/>
        </p:spPr>
        <p:txBody>
          <a:bodyPr wrap="square" rtlCol="0">
            <a:spAutoFit/>
          </a:bodyPr>
          <a:lstStyle>
            <a:defPPr>
              <a:defRPr lang="zh-CN"/>
            </a:defPPr>
            <a:lvl1pPr algn="dist">
              <a:lnSpc>
                <a:spcPct val="120000"/>
              </a:lnSpc>
              <a:defRPr sz="3600" b="1" spc="300">
                <a:solidFill>
                  <a:schemeClr val="bg1"/>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sz="8800" b="0" dirty="0">
                <a:latin typeface="华康俪金黑W8(P)" panose="020B0800000000000000" charset="-122"/>
                <a:ea typeface="华康俪金黑W8(P)" panose="020B0800000000000000" charset="-122"/>
              </a:rPr>
              <a:t>后续发展</a:t>
            </a:r>
            <a:endParaRPr lang="zh-CN" altLang="en-US" sz="8800" b="0" dirty="0">
              <a:latin typeface="华康俪金黑W8(P)" panose="020B0800000000000000" charset="-122"/>
              <a:ea typeface="华康俪金黑W8(P)" panose="020B0800000000000000"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0"/>
            <a:ext cx="1204856" cy="685800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6" name="椭圆 35"/>
          <p:cNvSpPr/>
          <p:nvPr/>
        </p:nvSpPr>
        <p:spPr>
          <a:xfrm>
            <a:off x="316416" y="1363499"/>
            <a:ext cx="539386" cy="539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cxnSp>
        <p:nvCxnSpPr>
          <p:cNvPr id="37" name="直接连接符 36"/>
          <p:cNvCxnSpPr/>
          <p:nvPr/>
        </p:nvCxnSpPr>
        <p:spPr>
          <a:xfrm flipH="1">
            <a:off x="586109" y="2010544"/>
            <a:ext cx="0" cy="4923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328935" y="2601034"/>
            <a:ext cx="533398" cy="1863725"/>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gn="ctr">
              <a:lnSpc>
                <a:spcPct val="120000"/>
              </a:lnSpc>
            </a:pPr>
            <a:r>
              <a:rPr lang="zh-CN" altLang="en-US" sz="2400" spc="300" dirty="0">
                <a:solidFill>
                  <a:schemeClr val="bg1"/>
                </a:solidFill>
                <a:latin typeface="华康俪金黑W8(P)" panose="020B0800000000000000" charset="-122"/>
                <a:ea typeface="华康俪金黑W8(P)" panose="020B0800000000000000" charset="-122"/>
                <a:cs typeface="阿里巴巴普惠体 Medium" panose="00020600040101010101" pitchFamily="18" charset="-122"/>
              </a:rPr>
              <a:t>开发目标</a:t>
            </a:r>
            <a:endParaRPr lang="zh-CN" altLang="en-US" sz="2400" spc="300" dirty="0">
              <a:solidFill>
                <a:schemeClr val="bg1"/>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39" name="文本框 38"/>
          <p:cNvSpPr txBox="1"/>
          <p:nvPr/>
        </p:nvSpPr>
        <p:spPr>
          <a:xfrm flipH="1">
            <a:off x="338267" y="1453290"/>
            <a:ext cx="495685" cy="398780"/>
          </a:xfrm>
          <a:prstGeom prst="rect">
            <a:avLst/>
          </a:prstGeom>
          <a:noFill/>
        </p:spPr>
        <p:txBody>
          <a:bodyPr wrap="square" rtlCol="0">
            <a:spAutoFit/>
          </a:bodyPr>
          <a:lstStyle/>
          <a:p>
            <a:pPr algn="dist"/>
            <a:r>
              <a:rPr lang="en-US" altLang="zh-CN" sz="20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01</a:t>
            </a:r>
            <a:endParaRPr lang="en-US" altLang="zh-CN" sz="2000" dirty="0">
              <a:ln>
                <a:solidFill>
                  <a:srgbClr val="82B0AE"/>
                </a:solidFill>
              </a:ln>
              <a:solidFill>
                <a:srgbClr val="1279EF"/>
              </a:solidFill>
              <a:effectLst>
                <a:outerShdw blurRad="50800" dist="76200" dir="2700000" algn="tl" rotWithShape="0">
                  <a:prstClr val="black">
                    <a:alpha val="40000"/>
                  </a:prstClr>
                </a:outerShdw>
              </a:effectLst>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19" name="任意多边形: 形状 18"/>
          <p:cNvSpPr/>
          <p:nvPr/>
        </p:nvSpPr>
        <p:spPr>
          <a:xfrm rot="2636659">
            <a:off x="8997077" y="1269384"/>
            <a:ext cx="4144578" cy="7563091"/>
          </a:xfrm>
          <a:custGeom>
            <a:avLst/>
            <a:gdLst>
              <a:gd name="connsiteX0" fmla="*/ 0 w 4144578"/>
              <a:gd name="connsiteY0" fmla="*/ 0 h 7563091"/>
              <a:gd name="connsiteX1" fmla="*/ 4144578 w 4144578"/>
              <a:gd name="connsiteY1" fmla="*/ 4300192 h 7563091"/>
              <a:gd name="connsiteX2" fmla="*/ 759170 w 4144578"/>
              <a:gd name="connsiteY2" fmla="*/ 7563091 h 7563091"/>
              <a:gd name="connsiteX3" fmla="*/ 760876 w 4144578"/>
              <a:gd name="connsiteY3" fmla="*/ 7556953 h 7563091"/>
              <a:gd name="connsiteX4" fmla="*/ 1109213 w 4144578"/>
              <a:gd name="connsiteY4" fmla="*/ 4734492 h 7563091"/>
              <a:gd name="connsiteX5" fmla="*/ 74584 w 4144578"/>
              <a:gd name="connsiteY5" fmla="*/ 131053 h 7563091"/>
              <a:gd name="connsiteX6" fmla="*/ 0 w 4144578"/>
              <a:gd name="connsiteY6" fmla="*/ 0 h 7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4578" h="7563091">
                <a:moveTo>
                  <a:pt x="0" y="0"/>
                </a:moveTo>
                <a:lnTo>
                  <a:pt x="4144578" y="4300192"/>
                </a:lnTo>
                <a:lnTo>
                  <a:pt x="759170" y="7563091"/>
                </a:lnTo>
                <a:lnTo>
                  <a:pt x="760876" y="7556953"/>
                </a:lnTo>
                <a:cubicBezTo>
                  <a:pt x="984112" y="6703116"/>
                  <a:pt x="1109213" y="5745729"/>
                  <a:pt x="1109213" y="4734492"/>
                </a:cubicBezTo>
                <a:cubicBezTo>
                  <a:pt x="1109213" y="2936737"/>
                  <a:pt x="713831" y="1309175"/>
                  <a:pt x="74584" y="131053"/>
                </a:cubicBezTo>
                <a:lnTo>
                  <a:pt x="0" y="0"/>
                </a:lnTo>
                <a:close/>
              </a:path>
            </a:pathLst>
          </a:cu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latin typeface="华康俪金黑W8(P)" panose="020B0800000000000000" charset="-122"/>
              <a:ea typeface="华康俪金黑W8(P)" panose="020B0800000000000000" charset="-122"/>
            </a:endParaRPr>
          </a:p>
        </p:txBody>
      </p:sp>
      <p:sp>
        <p:nvSpPr>
          <p:cNvPr id="9" name="文本框 8"/>
          <p:cNvSpPr txBox="1"/>
          <p:nvPr/>
        </p:nvSpPr>
        <p:spPr>
          <a:xfrm>
            <a:off x="1595755" y="254635"/>
            <a:ext cx="4805680" cy="1198880"/>
          </a:xfrm>
          <a:prstGeom prst="rect">
            <a:avLst/>
          </a:prstGeom>
          <a:noFill/>
        </p:spPr>
        <p:txBody>
          <a:bodyPr wrap="square" rtlCol="0">
            <a:spAutoFit/>
          </a:bodyPr>
          <a:lstStyle>
            <a:defPPr>
              <a:defRPr lang="zh-CN"/>
            </a:defPPr>
            <a:lvl1pPr algn="dist">
              <a:defRPr sz="7200">
                <a:solidFill>
                  <a:srgbClr val="1279EF">
                    <a:alpha val="19000"/>
                  </a:srgb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solidFill>
                  <a:srgbClr val="1279EF">
                    <a:alpha val="8000"/>
                  </a:srgbClr>
                </a:solidFill>
                <a:latin typeface="华康俪金黑W8(P)" panose="020B0800000000000000" charset="-122"/>
                <a:ea typeface="华康俪金黑W8(P)" panose="020B0800000000000000" charset="-122"/>
              </a:rPr>
              <a:t>FUTURE</a:t>
            </a:r>
            <a:endParaRPr lang="en-US" altLang="zh-CN" dirty="0">
              <a:solidFill>
                <a:srgbClr val="1279EF">
                  <a:alpha val="8000"/>
                </a:srgbClr>
              </a:solidFill>
              <a:latin typeface="华康俪金黑W8(P)" panose="020B0800000000000000" charset="-122"/>
              <a:ea typeface="华康俪金黑W8(P)" panose="020B0800000000000000" charset="-122"/>
            </a:endParaRPr>
          </a:p>
        </p:txBody>
      </p:sp>
      <p:sp>
        <p:nvSpPr>
          <p:cNvPr id="10" name="文本框 9"/>
          <p:cNvSpPr txBox="1"/>
          <p:nvPr/>
        </p:nvSpPr>
        <p:spPr>
          <a:xfrm flipH="1">
            <a:off x="1578674" y="1005518"/>
            <a:ext cx="5374376" cy="768350"/>
          </a:xfrm>
          <a:prstGeom prst="rect">
            <a:avLst/>
          </a:prstGeom>
          <a:noFill/>
        </p:spPr>
        <p:txBody>
          <a:bodyPr wrap="square" rtlCol="0">
            <a:spAutoFit/>
          </a:bodyPr>
          <a:lstStyle/>
          <a:p>
            <a:r>
              <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后</a:t>
            </a:r>
            <a:r>
              <a:rPr lang="en-US" altLang="zh-CN"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 </a:t>
            </a:r>
            <a:r>
              <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续</a:t>
            </a:r>
            <a:r>
              <a:rPr lang="en-US" altLang="zh-CN"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 </a:t>
            </a:r>
            <a:r>
              <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发</a:t>
            </a:r>
            <a:r>
              <a:rPr lang="en-US" altLang="zh-CN"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 </a:t>
            </a:r>
            <a:r>
              <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展</a:t>
            </a:r>
            <a:endPar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11" name="文本框 10"/>
          <p:cNvSpPr txBox="1"/>
          <p:nvPr/>
        </p:nvSpPr>
        <p:spPr>
          <a:xfrm>
            <a:off x="1595755" y="2010410"/>
            <a:ext cx="1812925" cy="534035"/>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gn="l">
              <a:lnSpc>
                <a:spcPct val="120000"/>
              </a:lnSpc>
            </a:pPr>
            <a:r>
              <a:rPr lang="zh-CN" altLang="en-US" sz="2400" spc="300" dirty="0">
                <a:solidFill>
                  <a:schemeClr val="bg2">
                    <a:lumMod val="25000"/>
                  </a:schemeClr>
                </a:solidFill>
                <a:latin typeface="华康俪金黑W8(P)" panose="020B0800000000000000" charset="-122"/>
                <a:ea typeface="华康俪金黑W8(P)" panose="020B0800000000000000" charset="-122"/>
                <a:cs typeface="阿里巴巴普惠体 Medium" panose="00020600040101010101" pitchFamily="18" charset="-122"/>
              </a:rPr>
              <a:t>开发目标</a:t>
            </a:r>
            <a:endParaRPr lang="zh-CN" altLang="en-US" sz="2400" spc="300" dirty="0">
              <a:solidFill>
                <a:schemeClr val="bg2">
                  <a:lumMod val="25000"/>
                </a:schemeClr>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12" name="矩形 11"/>
          <p:cNvSpPr/>
          <p:nvPr/>
        </p:nvSpPr>
        <p:spPr>
          <a:xfrm>
            <a:off x="1677670" y="1773555"/>
            <a:ext cx="2787650" cy="13017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4" name="文本框 3"/>
          <p:cNvSpPr txBox="1"/>
          <p:nvPr/>
        </p:nvSpPr>
        <p:spPr>
          <a:xfrm>
            <a:off x="1578610" y="2867025"/>
            <a:ext cx="6934200" cy="1028700"/>
          </a:xfrm>
          <a:prstGeom prst="rect">
            <a:avLst/>
          </a:prstGeom>
          <a:noFill/>
        </p:spPr>
        <p:txBody>
          <a:bodyPr wrap="square" rtlCol="0">
            <a:noAutofit/>
          </a:bodyPr>
          <a:p>
            <a:r>
              <a:rPr lang="en-US" altLang="zh-CN" sz="2800">
                <a:latin typeface="华康俪金黑W8(P)" panose="020B0800000000000000" charset="-122"/>
                <a:ea typeface="华康俪金黑W8(P)" panose="020B0800000000000000" charset="-122"/>
                <a:cs typeface="华康俪金黑W8(P)" panose="020B0800000000000000" charset="-122"/>
              </a:rPr>
              <a:t>1</a:t>
            </a:r>
            <a:r>
              <a:rPr lang="zh-CN" altLang="en-US" sz="2800">
                <a:latin typeface="华康俪金黑W8(P)" panose="020B0800000000000000" charset="-122"/>
                <a:ea typeface="华康俪金黑W8(P)" panose="020B0800000000000000" charset="-122"/>
                <a:cs typeface="华康俪金黑W8(P)" panose="020B0800000000000000" charset="-122"/>
              </a:rPr>
              <a:t>、进一步完善</a:t>
            </a:r>
            <a:r>
              <a:rPr lang="zh-CN" altLang="en-US" sz="2800">
                <a:solidFill>
                  <a:srgbClr val="C00000"/>
                </a:solidFill>
                <a:latin typeface="华康俪金黑W8(P)" panose="020B0800000000000000" charset="-122"/>
                <a:ea typeface="华康俪金黑W8(P)" panose="020B0800000000000000" charset="-122"/>
                <a:cs typeface="华康俪金黑W8(P)" panose="020B0800000000000000" charset="-122"/>
              </a:rPr>
              <a:t>桌面端</a:t>
            </a:r>
            <a:r>
              <a:rPr lang="zh-CN" altLang="en-US" sz="2800">
                <a:solidFill>
                  <a:schemeClr val="tx1"/>
                </a:solidFill>
                <a:latin typeface="华康俪金黑W8(P)" panose="020B0800000000000000" charset="-122"/>
                <a:ea typeface="华康俪金黑W8(P)" panose="020B0800000000000000" charset="-122"/>
                <a:cs typeface="华康俪金黑W8(P)" panose="020B0800000000000000" charset="-122"/>
              </a:rPr>
              <a:t>和</a:t>
            </a:r>
            <a:r>
              <a:rPr lang="zh-CN" altLang="en-US" sz="2800">
                <a:solidFill>
                  <a:srgbClr val="C00000"/>
                </a:solidFill>
                <a:latin typeface="华康俪金黑W8(P)" panose="020B0800000000000000" charset="-122"/>
                <a:ea typeface="华康俪金黑W8(P)" panose="020B0800000000000000" charset="-122"/>
                <a:cs typeface="华康俪金黑W8(P)" panose="020B0800000000000000" charset="-122"/>
              </a:rPr>
              <a:t>移动端</a:t>
            </a:r>
            <a:r>
              <a:rPr lang="en-US" altLang="zh-CN" sz="2800">
                <a:latin typeface="华康俪金黑W8(P)" panose="020B0800000000000000" charset="-122"/>
                <a:ea typeface="华康俪金黑W8(P)" panose="020B0800000000000000" charset="-122"/>
                <a:cs typeface="华康俪金黑W8(P)" panose="020B0800000000000000" charset="-122"/>
              </a:rPr>
              <a:t>APP</a:t>
            </a:r>
            <a:r>
              <a:rPr lang="zh-CN" altLang="en-US" sz="2800">
                <a:latin typeface="华康俪金黑W8(P)" panose="020B0800000000000000" charset="-122"/>
                <a:ea typeface="华康俪金黑W8(P)" panose="020B0800000000000000" charset="-122"/>
                <a:cs typeface="华康俪金黑W8(P)" panose="020B0800000000000000" charset="-122"/>
              </a:rPr>
              <a:t>的开发。优化桌面端设计，实现更快捷的使用。</a:t>
            </a:r>
            <a:endParaRPr lang="zh-CN" altLang="en-US" sz="2800">
              <a:latin typeface="华康俪金黑W8(P)" panose="020B0800000000000000" charset="-122"/>
              <a:ea typeface="华康俪金黑W8(P)" panose="020B0800000000000000" charset="-122"/>
              <a:cs typeface="华康俪金黑W8(P)" panose="020B0800000000000000" charset="-122"/>
            </a:endParaRPr>
          </a:p>
        </p:txBody>
      </p:sp>
      <p:sp>
        <p:nvSpPr>
          <p:cNvPr id="5" name="文本框 4"/>
          <p:cNvSpPr txBox="1"/>
          <p:nvPr/>
        </p:nvSpPr>
        <p:spPr>
          <a:xfrm>
            <a:off x="1574800" y="4108450"/>
            <a:ext cx="6938645" cy="1028700"/>
          </a:xfrm>
          <a:prstGeom prst="rect">
            <a:avLst/>
          </a:prstGeom>
          <a:noFill/>
        </p:spPr>
        <p:txBody>
          <a:bodyPr wrap="square" rtlCol="0">
            <a:noAutofit/>
          </a:bodyPr>
          <a:p>
            <a:r>
              <a:rPr lang="en-US" altLang="zh-CN" sz="2800">
                <a:latin typeface="华康俪金黑W8(P)" panose="020B0800000000000000" charset="-122"/>
                <a:ea typeface="华康俪金黑W8(P)" panose="020B0800000000000000" charset="-122"/>
                <a:cs typeface="华康俪金黑W8(P)" panose="020B0800000000000000" charset="-122"/>
              </a:rPr>
              <a:t>2</a:t>
            </a:r>
            <a:r>
              <a:rPr lang="zh-CN" altLang="en-US" sz="2800">
                <a:latin typeface="华康俪金黑W8(P)" panose="020B0800000000000000" charset="-122"/>
                <a:ea typeface="华康俪金黑W8(P)" panose="020B0800000000000000" charset="-122"/>
                <a:cs typeface="华康俪金黑W8(P)" panose="020B0800000000000000" charset="-122"/>
              </a:rPr>
              <a:t>、引入更加准确的</a:t>
            </a:r>
            <a:r>
              <a:rPr lang="zh-CN" altLang="en-US" sz="2800">
                <a:solidFill>
                  <a:srgbClr val="C00000"/>
                </a:solidFill>
                <a:latin typeface="华康俪金黑W8(P)" panose="020B0800000000000000" charset="-122"/>
                <a:ea typeface="华康俪金黑W8(P)" panose="020B0800000000000000" charset="-122"/>
                <a:cs typeface="华康俪金黑W8(P)" panose="020B0800000000000000" charset="-122"/>
              </a:rPr>
              <a:t>算法</a:t>
            </a:r>
            <a:r>
              <a:rPr lang="zh-CN" altLang="en-US" sz="2800">
                <a:latin typeface="华康俪金黑W8(P)" panose="020B0800000000000000" charset="-122"/>
                <a:ea typeface="华康俪金黑W8(P)" panose="020B0800000000000000" charset="-122"/>
                <a:cs typeface="华康俪金黑W8(P)" panose="020B0800000000000000" charset="-122"/>
              </a:rPr>
              <a:t>识别生成段落结构，实现更复杂的模板预设。</a:t>
            </a:r>
            <a:endParaRPr lang="zh-CN" altLang="en-US" sz="2800">
              <a:latin typeface="华康俪金黑W8(P)" panose="020B0800000000000000" charset="-122"/>
              <a:ea typeface="华康俪金黑W8(P)" panose="020B0800000000000000" charset="-122"/>
              <a:cs typeface="华康俪金黑W8(P)" panose="020B0800000000000000" charset="-122"/>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p:cNvSpPr/>
          <p:nvPr/>
        </p:nvSpPr>
        <p:spPr>
          <a:xfrm rot="8036657">
            <a:off x="-241935" y="2490470"/>
            <a:ext cx="3641725" cy="6725920"/>
          </a:xfrm>
          <a:custGeom>
            <a:avLst/>
            <a:gdLst>
              <a:gd name="connsiteX0" fmla="*/ 0 w 4144578"/>
              <a:gd name="connsiteY0" fmla="*/ 0 h 7563091"/>
              <a:gd name="connsiteX1" fmla="*/ 4144578 w 4144578"/>
              <a:gd name="connsiteY1" fmla="*/ 4300192 h 7563091"/>
              <a:gd name="connsiteX2" fmla="*/ 759170 w 4144578"/>
              <a:gd name="connsiteY2" fmla="*/ 7563091 h 7563091"/>
              <a:gd name="connsiteX3" fmla="*/ 760876 w 4144578"/>
              <a:gd name="connsiteY3" fmla="*/ 7556953 h 7563091"/>
              <a:gd name="connsiteX4" fmla="*/ 1109213 w 4144578"/>
              <a:gd name="connsiteY4" fmla="*/ 4734492 h 7563091"/>
              <a:gd name="connsiteX5" fmla="*/ 74584 w 4144578"/>
              <a:gd name="connsiteY5" fmla="*/ 131053 h 7563091"/>
              <a:gd name="connsiteX6" fmla="*/ 0 w 4144578"/>
              <a:gd name="connsiteY6" fmla="*/ 0 h 7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4578" h="7563091">
                <a:moveTo>
                  <a:pt x="0" y="0"/>
                </a:moveTo>
                <a:lnTo>
                  <a:pt x="4144578" y="4300192"/>
                </a:lnTo>
                <a:lnTo>
                  <a:pt x="759170" y="7563091"/>
                </a:lnTo>
                <a:lnTo>
                  <a:pt x="760876" y="7556953"/>
                </a:lnTo>
                <a:cubicBezTo>
                  <a:pt x="984112" y="6703116"/>
                  <a:pt x="1109213" y="5745729"/>
                  <a:pt x="1109213" y="4734492"/>
                </a:cubicBezTo>
                <a:cubicBezTo>
                  <a:pt x="1109213" y="2936737"/>
                  <a:pt x="713831" y="1309175"/>
                  <a:pt x="74584" y="131053"/>
                </a:cubicBezTo>
                <a:lnTo>
                  <a:pt x="0" y="0"/>
                </a:lnTo>
                <a:close/>
              </a:path>
            </a:pathLst>
          </a:cu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4" name="文本框 3"/>
          <p:cNvSpPr txBox="1"/>
          <p:nvPr/>
        </p:nvSpPr>
        <p:spPr>
          <a:xfrm>
            <a:off x="901700" y="382270"/>
            <a:ext cx="3453130" cy="1198880"/>
          </a:xfrm>
          <a:prstGeom prst="rect">
            <a:avLst/>
          </a:prstGeom>
          <a:noFill/>
        </p:spPr>
        <p:txBody>
          <a:bodyPr wrap="square" rtlCol="0">
            <a:spAutoFit/>
          </a:bodyPr>
          <a:lstStyle>
            <a:defPPr>
              <a:defRPr lang="zh-CN"/>
            </a:defPPr>
            <a:lvl1pPr algn="dist">
              <a:defRPr sz="7200">
                <a:solidFill>
                  <a:srgbClr val="1279EF">
                    <a:alpha val="19000"/>
                  </a:srgb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solidFill>
                  <a:srgbClr val="1279EF">
                    <a:alpha val="8000"/>
                  </a:srgbClr>
                </a:solidFill>
                <a:latin typeface="华康俪金黑W8(P)" panose="020B0800000000000000" charset="-122"/>
                <a:ea typeface="华康俪金黑W8(P)" panose="020B0800000000000000" charset="-122"/>
              </a:rPr>
              <a:t>PLAN</a:t>
            </a:r>
            <a:endParaRPr lang="en-US" altLang="zh-CN" dirty="0">
              <a:solidFill>
                <a:srgbClr val="1279EF">
                  <a:alpha val="8000"/>
                </a:srgbClr>
              </a:solidFill>
              <a:latin typeface="华康俪金黑W8(P)" panose="020B0800000000000000" charset="-122"/>
              <a:ea typeface="华康俪金黑W8(P)" panose="020B0800000000000000" charset="-122"/>
            </a:endParaRPr>
          </a:p>
        </p:txBody>
      </p:sp>
      <p:sp>
        <p:nvSpPr>
          <p:cNvPr id="6" name="文本框 5"/>
          <p:cNvSpPr txBox="1"/>
          <p:nvPr/>
        </p:nvSpPr>
        <p:spPr>
          <a:xfrm>
            <a:off x="911289" y="2024498"/>
            <a:ext cx="1591362" cy="534035"/>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gn="l">
              <a:lnSpc>
                <a:spcPct val="120000"/>
              </a:lnSpc>
            </a:pPr>
            <a:r>
              <a:rPr lang="zh-CN" altLang="en-US" sz="2400" spc="300" dirty="0">
                <a:solidFill>
                  <a:schemeClr val="bg2">
                    <a:lumMod val="25000"/>
                  </a:schemeClr>
                </a:solidFill>
                <a:latin typeface="华康俪金黑W8(P)" panose="020B0800000000000000" charset="-122"/>
                <a:ea typeface="华康俪金黑W8(P)" panose="020B0800000000000000" charset="-122"/>
                <a:cs typeface="阿里巴巴普惠体 Medium" panose="00020600040101010101" pitchFamily="18" charset="-122"/>
              </a:rPr>
              <a:t>前景</a:t>
            </a:r>
            <a:r>
              <a:rPr lang="zh-CN" altLang="en-US" sz="2400" spc="300" dirty="0">
                <a:solidFill>
                  <a:schemeClr val="bg2">
                    <a:lumMod val="25000"/>
                  </a:schemeClr>
                </a:solidFill>
                <a:latin typeface="华康俪金黑W8(P)" panose="020B0800000000000000" charset="-122"/>
                <a:ea typeface="华康俪金黑W8(P)" panose="020B0800000000000000" charset="-122"/>
                <a:cs typeface="阿里巴巴普惠体 Medium" panose="00020600040101010101" pitchFamily="18" charset="-122"/>
              </a:rPr>
              <a:t>展望</a:t>
            </a:r>
            <a:endParaRPr lang="zh-CN" altLang="en-US" sz="2400" spc="300" dirty="0">
              <a:solidFill>
                <a:schemeClr val="bg2">
                  <a:lumMod val="25000"/>
                </a:schemeClr>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35" name="矩形 34"/>
          <p:cNvSpPr/>
          <p:nvPr/>
        </p:nvSpPr>
        <p:spPr>
          <a:xfrm>
            <a:off x="10987405" y="0"/>
            <a:ext cx="1204856" cy="685800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6" name="椭圆 35"/>
          <p:cNvSpPr/>
          <p:nvPr/>
        </p:nvSpPr>
        <p:spPr>
          <a:xfrm>
            <a:off x="11319696" y="1400964"/>
            <a:ext cx="539386" cy="539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cxnSp>
        <p:nvCxnSpPr>
          <p:cNvPr id="37" name="直接连接符 36"/>
          <p:cNvCxnSpPr/>
          <p:nvPr/>
        </p:nvCxnSpPr>
        <p:spPr>
          <a:xfrm flipH="1">
            <a:off x="11589389" y="2048009"/>
            <a:ext cx="0" cy="4923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11332215" y="2638499"/>
            <a:ext cx="533398" cy="1863725"/>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gn="ctr">
              <a:lnSpc>
                <a:spcPct val="120000"/>
              </a:lnSpc>
            </a:pPr>
            <a:r>
              <a:rPr lang="zh-CN" altLang="en-US" sz="2400" spc="300" dirty="0">
                <a:solidFill>
                  <a:schemeClr val="bg1"/>
                </a:solidFill>
                <a:latin typeface="华康俪金黑W8(P)" panose="020B0800000000000000" charset="-122"/>
                <a:ea typeface="华康俪金黑W8(P)" panose="020B0800000000000000" charset="-122"/>
                <a:cs typeface="阿里巴巴普惠体 Medium" panose="00020600040101010101" pitchFamily="18" charset="-122"/>
              </a:rPr>
              <a:t>前景</a:t>
            </a:r>
            <a:r>
              <a:rPr lang="zh-CN" altLang="en-US" sz="2400" spc="300" dirty="0">
                <a:solidFill>
                  <a:schemeClr val="bg1"/>
                </a:solidFill>
                <a:latin typeface="华康俪金黑W8(P)" panose="020B0800000000000000" charset="-122"/>
                <a:ea typeface="华康俪金黑W8(P)" panose="020B0800000000000000" charset="-122"/>
                <a:cs typeface="阿里巴巴普惠体 Medium" panose="00020600040101010101" pitchFamily="18" charset="-122"/>
              </a:rPr>
              <a:t>展望</a:t>
            </a:r>
            <a:endParaRPr lang="zh-CN" altLang="en-US" sz="2400" spc="300" dirty="0">
              <a:solidFill>
                <a:schemeClr val="bg1"/>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39" name="文本框 38"/>
          <p:cNvSpPr txBox="1"/>
          <p:nvPr/>
        </p:nvSpPr>
        <p:spPr>
          <a:xfrm flipH="1">
            <a:off x="11341547" y="1490755"/>
            <a:ext cx="495685" cy="398780"/>
          </a:xfrm>
          <a:prstGeom prst="rect">
            <a:avLst/>
          </a:prstGeom>
          <a:noFill/>
        </p:spPr>
        <p:txBody>
          <a:bodyPr wrap="square" rtlCol="0">
            <a:spAutoFit/>
          </a:bodyPr>
          <a:lstStyle/>
          <a:p>
            <a:pPr algn="dist"/>
            <a:r>
              <a:rPr lang="en-US" altLang="zh-CN" sz="20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02</a:t>
            </a:r>
            <a:endParaRPr lang="en-US" altLang="zh-CN" sz="2000" dirty="0">
              <a:ln>
                <a:solidFill>
                  <a:srgbClr val="82B0AE"/>
                </a:solidFill>
              </a:ln>
              <a:solidFill>
                <a:srgbClr val="1279EF"/>
              </a:solidFill>
              <a:effectLst>
                <a:outerShdw blurRad="50800" dist="76200" dir="2700000" algn="tl" rotWithShape="0">
                  <a:prstClr val="black">
                    <a:alpha val="40000"/>
                  </a:prstClr>
                </a:outerShdw>
              </a:effectLst>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65" name="任意多边形 6"/>
          <p:cNvSpPr/>
          <p:nvPr/>
        </p:nvSpPr>
        <p:spPr>
          <a:xfrm rot="21015144">
            <a:off x="7308215" y="1892300"/>
            <a:ext cx="3239135" cy="1157605"/>
          </a:xfrm>
          <a:custGeom>
            <a:avLst/>
            <a:gdLst>
              <a:gd name="connsiteX0" fmla="*/ 0 w 3977640"/>
              <a:gd name="connsiteY0" fmla="*/ 1333500 h 1508760"/>
              <a:gd name="connsiteX1" fmla="*/ 624840 w 3977640"/>
              <a:gd name="connsiteY1" fmla="*/ 655320 h 1508760"/>
              <a:gd name="connsiteX2" fmla="*/ 1264920 w 3977640"/>
              <a:gd name="connsiteY2" fmla="*/ 1074420 h 1508760"/>
              <a:gd name="connsiteX3" fmla="*/ 2049780 w 3977640"/>
              <a:gd name="connsiteY3" fmla="*/ 342900 h 1508760"/>
              <a:gd name="connsiteX4" fmla="*/ 2682240 w 3977640"/>
              <a:gd name="connsiteY4" fmla="*/ 982980 h 1508760"/>
              <a:gd name="connsiteX5" fmla="*/ 3406140 w 3977640"/>
              <a:gd name="connsiteY5" fmla="*/ 266700 h 1508760"/>
              <a:gd name="connsiteX6" fmla="*/ 3185160 w 3977640"/>
              <a:gd name="connsiteY6" fmla="*/ 83820 h 1508760"/>
              <a:gd name="connsiteX7" fmla="*/ 3977640 w 3977640"/>
              <a:gd name="connsiteY7" fmla="*/ 0 h 1508760"/>
              <a:gd name="connsiteX8" fmla="*/ 3909060 w 3977640"/>
              <a:gd name="connsiteY8" fmla="*/ 777240 h 1508760"/>
              <a:gd name="connsiteX9" fmla="*/ 3703320 w 3977640"/>
              <a:gd name="connsiteY9" fmla="*/ 594360 h 1508760"/>
              <a:gd name="connsiteX10" fmla="*/ 2689860 w 3977640"/>
              <a:gd name="connsiteY10" fmla="*/ 1501140 h 1508760"/>
              <a:gd name="connsiteX11" fmla="*/ 2065020 w 3977640"/>
              <a:gd name="connsiteY11" fmla="*/ 861060 h 1508760"/>
              <a:gd name="connsiteX12" fmla="*/ 1264920 w 3977640"/>
              <a:gd name="connsiteY12" fmla="*/ 1508760 h 1508760"/>
              <a:gd name="connsiteX13" fmla="*/ 655320 w 3977640"/>
              <a:gd name="connsiteY13" fmla="*/ 1059180 h 1508760"/>
              <a:gd name="connsiteX14" fmla="*/ 198120 w 3977640"/>
              <a:gd name="connsiteY14" fmla="*/ 1493520 h 1508760"/>
              <a:gd name="connsiteX15" fmla="*/ 0 w 3977640"/>
              <a:gd name="connsiteY15" fmla="*/ 1333500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7640" h="1508760">
                <a:moveTo>
                  <a:pt x="0" y="1333500"/>
                </a:moveTo>
                <a:lnTo>
                  <a:pt x="624840" y="655320"/>
                </a:lnTo>
                <a:lnTo>
                  <a:pt x="1264920" y="1074420"/>
                </a:lnTo>
                <a:lnTo>
                  <a:pt x="2049780" y="342900"/>
                </a:lnTo>
                <a:lnTo>
                  <a:pt x="2682240" y="982980"/>
                </a:lnTo>
                <a:lnTo>
                  <a:pt x="3406140" y="266700"/>
                </a:lnTo>
                <a:lnTo>
                  <a:pt x="3185160" y="83820"/>
                </a:lnTo>
                <a:lnTo>
                  <a:pt x="3977640" y="0"/>
                </a:lnTo>
                <a:lnTo>
                  <a:pt x="3909060" y="777240"/>
                </a:lnTo>
                <a:lnTo>
                  <a:pt x="3703320" y="594360"/>
                </a:lnTo>
                <a:lnTo>
                  <a:pt x="2689860" y="1501140"/>
                </a:lnTo>
                <a:lnTo>
                  <a:pt x="2065020" y="861060"/>
                </a:lnTo>
                <a:lnTo>
                  <a:pt x="1264920" y="1508760"/>
                </a:lnTo>
                <a:lnTo>
                  <a:pt x="655320" y="1059180"/>
                </a:lnTo>
                <a:lnTo>
                  <a:pt x="198120" y="1493520"/>
                </a:lnTo>
                <a:lnTo>
                  <a:pt x="0" y="1333500"/>
                </a:lnTo>
                <a:close/>
              </a:path>
            </a:pathLst>
          </a:custGeom>
          <a:solidFill>
            <a:srgbClr val="465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705" dirty="0">
              <a:solidFill>
                <a:schemeClr val="bg2">
                  <a:lumMod val="50000"/>
                </a:schemeClr>
              </a:solidFill>
              <a:latin typeface="华康俪金黑W8(P)" panose="020B0800000000000000" charset="-122"/>
              <a:ea typeface="华康俪金黑W8(P)" panose="020B0800000000000000" charset="-122"/>
              <a:cs typeface="阿里巴巴普惠体" panose="00020600040101010101" pitchFamily="18" charset="-122"/>
              <a:sym typeface="Arial" panose="020B0604020202020204"/>
            </a:endParaRPr>
          </a:p>
        </p:txBody>
      </p:sp>
      <p:grpSp>
        <p:nvGrpSpPr>
          <p:cNvPr id="66" name="组合 65"/>
          <p:cNvGrpSpPr/>
          <p:nvPr/>
        </p:nvGrpSpPr>
        <p:grpSpPr>
          <a:xfrm>
            <a:off x="7451725" y="2877185"/>
            <a:ext cx="3101340" cy="2509520"/>
            <a:chOff x="-148492" y="2581206"/>
            <a:chExt cx="3271249" cy="1862753"/>
          </a:xfrm>
          <a:solidFill>
            <a:schemeClr val="accent1"/>
          </a:solidFill>
        </p:grpSpPr>
        <p:cxnSp>
          <p:nvCxnSpPr>
            <p:cNvPr id="67" name="直接连接符 66"/>
            <p:cNvCxnSpPr/>
            <p:nvPr/>
          </p:nvCxnSpPr>
          <p:spPr>
            <a:xfrm>
              <a:off x="-148492" y="4443958"/>
              <a:ext cx="3271249"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1100875" y="3147813"/>
              <a:ext cx="335087" cy="1296144"/>
            </a:xfrm>
            <a:prstGeom prst="rect">
              <a:avLst/>
            </a:prstGeom>
            <a:solidFill>
              <a:srgbClr val="589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705" dirty="0">
                <a:solidFill>
                  <a:schemeClr val="bg2">
                    <a:lumMod val="50000"/>
                  </a:schemeClr>
                </a:solidFill>
                <a:latin typeface="华康俪金黑W8(P)" panose="020B0800000000000000" charset="-122"/>
                <a:ea typeface="华康俪金黑W8(P)" panose="020B0800000000000000" charset="-122"/>
                <a:cs typeface="阿里巴巴普惠体" panose="00020600040101010101" pitchFamily="18" charset="-122"/>
                <a:sym typeface="Arial" panose="020B0604020202020204"/>
              </a:endParaRPr>
            </a:p>
          </p:txBody>
        </p:sp>
        <p:sp>
          <p:nvSpPr>
            <p:cNvPr id="69" name="矩形 68"/>
            <p:cNvSpPr/>
            <p:nvPr/>
          </p:nvSpPr>
          <p:spPr>
            <a:xfrm>
              <a:off x="1932639" y="2934474"/>
              <a:ext cx="335087" cy="1509484"/>
            </a:xfrm>
            <a:prstGeom prst="rect">
              <a:avLst/>
            </a:prstGeom>
            <a:solidFill>
              <a:srgbClr val="589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705" dirty="0">
                <a:solidFill>
                  <a:schemeClr val="bg2">
                    <a:lumMod val="50000"/>
                  </a:schemeClr>
                </a:solidFill>
                <a:latin typeface="华康俪金黑W8(P)" panose="020B0800000000000000" charset="-122"/>
                <a:ea typeface="华康俪金黑W8(P)" panose="020B0800000000000000" charset="-122"/>
                <a:cs typeface="阿里巴巴普惠体" panose="00020600040101010101" pitchFamily="18" charset="-122"/>
                <a:sym typeface="Arial" panose="020B0604020202020204"/>
              </a:endParaRPr>
            </a:p>
          </p:txBody>
        </p:sp>
        <p:sp>
          <p:nvSpPr>
            <p:cNvPr id="70" name="矩形 69"/>
            <p:cNvSpPr/>
            <p:nvPr/>
          </p:nvSpPr>
          <p:spPr>
            <a:xfrm>
              <a:off x="2764403" y="2581206"/>
              <a:ext cx="358354" cy="1862752"/>
            </a:xfrm>
            <a:prstGeom prst="rect">
              <a:avLst/>
            </a:prstGeom>
            <a:solidFill>
              <a:srgbClr val="589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705" dirty="0">
                <a:solidFill>
                  <a:schemeClr val="bg2">
                    <a:lumMod val="50000"/>
                  </a:schemeClr>
                </a:solidFill>
                <a:latin typeface="华康俪金黑W8(P)" panose="020B0800000000000000" charset="-122"/>
                <a:ea typeface="华康俪金黑W8(P)" panose="020B0800000000000000" charset="-122"/>
                <a:cs typeface="阿里巴巴普惠体" panose="00020600040101010101" pitchFamily="18" charset="-122"/>
                <a:sym typeface="Arial" panose="020B0604020202020204"/>
              </a:endParaRPr>
            </a:p>
          </p:txBody>
        </p:sp>
        <p:sp>
          <p:nvSpPr>
            <p:cNvPr id="71" name="矩形 70"/>
            <p:cNvSpPr/>
            <p:nvPr/>
          </p:nvSpPr>
          <p:spPr>
            <a:xfrm>
              <a:off x="1516757" y="3003799"/>
              <a:ext cx="335087" cy="1440160"/>
            </a:xfrm>
            <a:prstGeom prst="rect">
              <a:avLst/>
            </a:prstGeom>
            <a:solidFill>
              <a:srgbClr val="465F8B"/>
            </a:solidFill>
            <a:ln>
              <a:noFill/>
            </a:ln>
            <a:extLst>
              <a:ext uri="{91240B29-F687-4F45-9708-019B960494DF}">
                <a14:hiddenLine xmlns:a14="http://schemas.microsoft.com/office/drawing/2010/main" w="9525">
                  <a:solidFill>
                    <a:srgbClr val="000000"/>
                  </a:solidFill>
                  <a:round/>
                </a14:hiddenLine>
              </a:ext>
            </a:extLst>
          </p:spPr>
          <p:txBody>
            <a:bodyPr vert="horz" wrap="square" lIns="121913" tIns="60956" rIns="121913" bIns="60956" numCol="1" anchor="t" anchorCtr="0" compatLnSpc="1"/>
            <a:p>
              <a:pPr>
                <a:lnSpc>
                  <a:spcPct val="120000"/>
                </a:lnSpc>
              </a:pPr>
              <a:endParaRPr lang="zh-CN" altLang="en-US" sz="1705" dirty="0">
                <a:solidFill>
                  <a:schemeClr val="bg2">
                    <a:lumMod val="50000"/>
                  </a:schemeClr>
                </a:solidFill>
                <a:latin typeface="华康俪金黑W8(P)" panose="020B0800000000000000" charset="-122"/>
                <a:ea typeface="华康俪金黑W8(P)" panose="020B0800000000000000" charset="-122"/>
                <a:cs typeface="阿里巴巴普惠体" panose="00020600040101010101" pitchFamily="18" charset="-122"/>
                <a:sym typeface="Arial" panose="020B0604020202020204"/>
              </a:endParaRPr>
            </a:p>
          </p:txBody>
        </p:sp>
        <p:sp>
          <p:nvSpPr>
            <p:cNvPr id="72" name="矩形 71"/>
            <p:cNvSpPr/>
            <p:nvPr/>
          </p:nvSpPr>
          <p:spPr>
            <a:xfrm>
              <a:off x="2348521" y="3291830"/>
              <a:ext cx="335087" cy="1152128"/>
            </a:xfrm>
            <a:prstGeom prst="rect">
              <a:avLst/>
            </a:prstGeom>
            <a:solidFill>
              <a:srgbClr val="465F8B"/>
            </a:solidFill>
            <a:ln>
              <a:noFill/>
            </a:ln>
            <a:extLst>
              <a:ext uri="{91240B29-F687-4F45-9708-019B960494DF}">
                <a14:hiddenLine xmlns:a14="http://schemas.microsoft.com/office/drawing/2010/main" w="9525">
                  <a:solidFill>
                    <a:srgbClr val="000000"/>
                  </a:solidFill>
                  <a:round/>
                </a14:hiddenLine>
              </a:ext>
            </a:extLst>
          </p:spPr>
          <p:txBody>
            <a:bodyPr vert="horz" wrap="square" lIns="121913" tIns="60956" rIns="121913" bIns="60956" numCol="1" anchor="t" anchorCtr="0" compatLnSpc="1"/>
            <a:p>
              <a:pPr>
                <a:lnSpc>
                  <a:spcPct val="120000"/>
                </a:lnSpc>
              </a:pPr>
              <a:endParaRPr lang="zh-CN" altLang="en-US" sz="1705" dirty="0">
                <a:solidFill>
                  <a:schemeClr val="bg2">
                    <a:lumMod val="50000"/>
                  </a:schemeClr>
                </a:solidFill>
                <a:latin typeface="华康俪金黑W8(P)" panose="020B0800000000000000" charset="-122"/>
                <a:ea typeface="华康俪金黑W8(P)" panose="020B0800000000000000" charset="-122"/>
                <a:cs typeface="阿里巴巴普惠体" panose="00020600040101010101" pitchFamily="18" charset="-122"/>
                <a:sym typeface="Arial" panose="020B0604020202020204"/>
              </a:endParaRPr>
            </a:p>
          </p:txBody>
        </p:sp>
        <p:sp>
          <p:nvSpPr>
            <p:cNvPr id="73" name="矩形 72"/>
            <p:cNvSpPr/>
            <p:nvPr/>
          </p:nvSpPr>
          <p:spPr>
            <a:xfrm>
              <a:off x="684993" y="3291830"/>
              <a:ext cx="335087" cy="1152128"/>
            </a:xfrm>
            <a:prstGeom prst="rect">
              <a:avLst/>
            </a:prstGeom>
            <a:solidFill>
              <a:srgbClr val="465F8B"/>
            </a:solidFill>
            <a:ln>
              <a:noFill/>
            </a:ln>
            <a:extLst>
              <a:ext uri="{91240B29-F687-4F45-9708-019B960494DF}">
                <a14:hiddenLine xmlns:a14="http://schemas.microsoft.com/office/drawing/2010/main" w="9525">
                  <a:solidFill>
                    <a:srgbClr val="000000"/>
                  </a:solidFill>
                  <a:round/>
                </a14:hiddenLine>
              </a:ext>
            </a:extLst>
          </p:spPr>
          <p:txBody>
            <a:bodyPr vert="horz" wrap="square" lIns="121913" tIns="60956" rIns="121913" bIns="60956" numCol="1" anchor="t" anchorCtr="0" compatLnSpc="1"/>
            <a:p>
              <a:pPr>
                <a:lnSpc>
                  <a:spcPct val="120000"/>
                </a:lnSpc>
              </a:pPr>
              <a:endParaRPr lang="zh-CN" altLang="en-US" sz="1705" dirty="0">
                <a:solidFill>
                  <a:schemeClr val="bg2">
                    <a:lumMod val="50000"/>
                  </a:schemeClr>
                </a:solidFill>
                <a:latin typeface="华康俪金黑W8(P)" panose="020B0800000000000000" charset="-122"/>
                <a:ea typeface="华康俪金黑W8(P)" panose="020B0800000000000000" charset="-122"/>
                <a:cs typeface="阿里巴巴普惠体" panose="00020600040101010101" pitchFamily="18" charset="-122"/>
                <a:sym typeface="Arial" panose="020B0604020202020204"/>
              </a:endParaRPr>
            </a:p>
          </p:txBody>
        </p:sp>
        <p:sp>
          <p:nvSpPr>
            <p:cNvPr id="74" name="矩形 73"/>
            <p:cNvSpPr/>
            <p:nvPr/>
          </p:nvSpPr>
          <p:spPr>
            <a:xfrm>
              <a:off x="267390" y="3147814"/>
              <a:ext cx="335087" cy="1296144"/>
            </a:xfrm>
            <a:prstGeom prst="rect">
              <a:avLst/>
            </a:prstGeom>
            <a:solidFill>
              <a:srgbClr val="589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705" dirty="0">
                <a:solidFill>
                  <a:schemeClr val="bg2">
                    <a:lumMod val="50000"/>
                  </a:schemeClr>
                </a:solidFill>
                <a:latin typeface="华康俪金黑W8(P)" panose="020B0800000000000000" charset="-122"/>
                <a:ea typeface="华康俪金黑W8(P)" panose="020B0800000000000000" charset="-122"/>
                <a:cs typeface="阿里巴巴普惠体" panose="00020600040101010101" pitchFamily="18" charset="-122"/>
                <a:sym typeface="Arial" panose="020B0604020202020204"/>
              </a:endParaRPr>
            </a:p>
          </p:txBody>
        </p:sp>
        <p:sp>
          <p:nvSpPr>
            <p:cNvPr id="75" name="矩形 74"/>
            <p:cNvSpPr/>
            <p:nvPr/>
          </p:nvSpPr>
          <p:spPr>
            <a:xfrm>
              <a:off x="-148492" y="3512582"/>
              <a:ext cx="335087" cy="931376"/>
            </a:xfrm>
            <a:prstGeom prst="rect">
              <a:avLst/>
            </a:prstGeom>
            <a:solidFill>
              <a:srgbClr val="465F8B"/>
            </a:solidFill>
            <a:ln>
              <a:noFill/>
            </a:ln>
            <a:extLst>
              <a:ext uri="{91240B29-F687-4F45-9708-019B960494DF}">
                <a14:hiddenLine xmlns:a14="http://schemas.microsoft.com/office/drawing/2010/main" w="9525">
                  <a:solidFill>
                    <a:srgbClr val="000000"/>
                  </a:solidFill>
                  <a:round/>
                </a14:hiddenLine>
              </a:ext>
            </a:extLst>
          </p:spPr>
          <p:txBody>
            <a:bodyPr vert="horz" wrap="square" lIns="121913" tIns="60956" rIns="121913" bIns="60956" numCol="1" anchor="t" anchorCtr="0" compatLnSpc="1"/>
            <a:p>
              <a:pPr>
                <a:lnSpc>
                  <a:spcPct val="120000"/>
                </a:lnSpc>
              </a:pPr>
              <a:endParaRPr lang="zh-CN" altLang="en-US" sz="1705" dirty="0">
                <a:solidFill>
                  <a:schemeClr val="bg2">
                    <a:lumMod val="50000"/>
                  </a:schemeClr>
                </a:solidFill>
                <a:latin typeface="华康俪金黑W8(P)" panose="020B0800000000000000" charset="-122"/>
                <a:ea typeface="华康俪金黑W8(P)" panose="020B0800000000000000" charset="-122"/>
                <a:cs typeface="阿里巴巴普惠体" panose="00020600040101010101" pitchFamily="18" charset="-122"/>
                <a:sym typeface="Arial" panose="020B0604020202020204"/>
              </a:endParaRPr>
            </a:p>
          </p:txBody>
        </p:sp>
      </p:grpSp>
      <p:sp>
        <p:nvSpPr>
          <p:cNvPr id="2" name="文本框 1"/>
          <p:cNvSpPr txBox="1"/>
          <p:nvPr/>
        </p:nvSpPr>
        <p:spPr>
          <a:xfrm>
            <a:off x="1432560" y="2701290"/>
            <a:ext cx="5703570" cy="953135"/>
          </a:xfrm>
          <a:prstGeom prst="rect">
            <a:avLst/>
          </a:prstGeom>
          <a:noFill/>
        </p:spPr>
        <p:txBody>
          <a:bodyPr wrap="square" rtlCol="0">
            <a:spAutoFit/>
          </a:bodyPr>
          <a:p>
            <a:r>
              <a:rPr lang="en-US" altLang="zh-CN" sz="2800">
                <a:latin typeface="华康俪金黑W8(P)" panose="020B0800000000000000" charset="-122"/>
                <a:ea typeface="华康俪金黑W8(P)" panose="020B0800000000000000" charset="-122"/>
                <a:cs typeface="华康俪金黑W8(P)" panose="020B0800000000000000" charset="-122"/>
              </a:rPr>
              <a:t>1</a:t>
            </a:r>
            <a:r>
              <a:rPr lang="zh-CN" altLang="en-US" sz="2800">
                <a:latin typeface="华康俪金黑W8(P)" panose="020B0800000000000000" charset="-122"/>
                <a:ea typeface="华康俪金黑W8(P)" panose="020B0800000000000000" charset="-122"/>
                <a:cs typeface="华康俪金黑W8(P)" panose="020B0800000000000000" charset="-122"/>
              </a:rPr>
              <a:t>、定位为</a:t>
            </a:r>
            <a:r>
              <a:rPr lang="en-US" altLang="zh-CN" sz="2800">
                <a:latin typeface="华康俪金黑W8(P)" panose="020B0800000000000000" charset="-122"/>
                <a:ea typeface="华康俪金黑W8(P)" panose="020B0800000000000000" charset="-122"/>
                <a:cs typeface="华康俪金黑W8(P)" panose="020B0800000000000000" charset="-122"/>
              </a:rPr>
              <a:t>“</a:t>
            </a:r>
            <a:r>
              <a:rPr lang="en-US" altLang="zh-CN" sz="2800">
                <a:solidFill>
                  <a:srgbClr val="C00000"/>
                </a:solidFill>
                <a:latin typeface="华康俪金黑W8(P)" panose="020B0800000000000000" charset="-122"/>
                <a:ea typeface="华康俪金黑W8(P)" panose="020B0800000000000000" charset="-122"/>
                <a:cs typeface="华康俪金黑W8(P)" panose="020B0800000000000000" charset="-122"/>
              </a:rPr>
              <a:t>ToC</a:t>
            </a:r>
            <a:r>
              <a:rPr lang="en-US" altLang="zh-CN" sz="2800">
                <a:solidFill>
                  <a:schemeClr val="tx1"/>
                </a:solidFill>
                <a:latin typeface="华康俪金黑W8(P)" panose="020B0800000000000000" charset="-122"/>
                <a:ea typeface="华康俪金黑W8(P)" panose="020B0800000000000000" charset="-122"/>
                <a:cs typeface="华康俪金黑W8(P)" panose="020B0800000000000000" charset="-122"/>
              </a:rPr>
              <a:t>”</a:t>
            </a:r>
            <a:r>
              <a:rPr lang="zh-CN" altLang="en-US" sz="2800">
                <a:latin typeface="华康俪金黑W8(P)" panose="020B0800000000000000" charset="-122"/>
                <a:ea typeface="华康俪金黑W8(P)" panose="020B0800000000000000" charset="-122"/>
                <a:cs typeface="华康俪金黑W8(P)" panose="020B0800000000000000" charset="-122"/>
              </a:rPr>
              <a:t>的用户</a:t>
            </a:r>
            <a:r>
              <a:rPr lang="zh-CN" altLang="en-US" sz="2800">
                <a:latin typeface="华康俪金黑W8(P)" panose="020B0800000000000000" charset="-122"/>
                <a:ea typeface="华康俪金黑W8(P)" panose="020B0800000000000000" charset="-122"/>
                <a:cs typeface="华康俪金黑W8(P)" panose="020B0800000000000000" charset="-122"/>
                <a:sym typeface="+mn-ea"/>
              </a:rPr>
              <a:t>与</a:t>
            </a:r>
            <a:r>
              <a:rPr lang="en-US" altLang="zh-CN" sz="2800">
                <a:latin typeface="华康俪金黑W8(P)" panose="020B0800000000000000" charset="-122"/>
                <a:ea typeface="华康俪金黑W8(P)" panose="020B0800000000000000" charset="-122"/>
                <a:cs typeface="华康俪金黑W8(P)" panose="020B0800000000000000" charset="-122"/>
                <a:sym typeface="+mn-ea"/>
              </a:rPr>
              <a:t>AI</a:t>
            </a:r>
            <a:r>
              <a:rPr lang="zh-CN" altLang="en-US" sz="2800">
                <a:latin typeface="华康俪金黑W8(P)" panose="020B0800000000000000" charset="-122"/>
                <a:ea typeface="华康俪金黑W8(P)" panose="020B0800000000000000" charset="-122"/>
                <a:cs typeface="华康俪金黑W8(P)" panose="020B0800000000000000" charset="-122"/>
              </a:rPr>
              <a:t>之间的</a:t>
            </a:r>
            <a:r>
              <a:rPr lang="zh-CN" altLang="en-US" sz="2800" b="1">
                <a:solidFill>
                  <a:srgbClr val="C00000"/>
                </a:solidFill>
                <a:latin typeface="华康俪金黑W8(P)" panose="020B0800000000000000" charset="-122"/>
                <a:ea typeface="华康俪金黑W8(P)" panose="020B0800000000000000" charset="-122"/>
                <a:cs typeface="华康俪金黑W8(P)" panose="020B0800000000000000" charset="-122"/>
              </a:rPr>
              <a:t>完整生态</a:t>
            </a:r>
            <a:r>
              <a:rPr lang="zh-CN" altLang="en-US" sz="2800">
                <a:latin typeface="华康俪金黑W8(P)" panose="020B0800000000000000" charset="-122"/>
                <a:ea typeface="华康俪金黑W8(P)" panose="020B0800000000000000" charset="-122"/>
                <a:cs typeface="华康俪金黑W8(P)" panose="020B0800000000000000" charset="-122"/>
              </a:rPr>
              <a:t>。</a:t>
            </a:r>
            <a:endParaRPr lang="zh-CN" altLang="en-US" sz="2800">
              <a:latin typeface="华康俪金黑W8(P)" panose="020B0800000000000000" charset="-122"/>
              <a:ea typeface="华康俪金黑W8(P)" panose="020B0800000000000000" charset="-122"/>
              <a:cs typeface="华康俪金黑W8(P)" panose="020B0800000000000000" charset="-122"/>
            </a:endParaRPr>
          </a:p>
        </p:txBody>
      </p:sp>
      <p:sp>
        <p:nvSpPr>
          <p:cNvPr id="3" name="文本框 2"/>
          <p:cNvSpPr txBox="1"/>
          <p:nvPr/>
        </p:nvSpPr>
        <p:spPr>
          <a:xfrm>
            <a:off x="2882900" y="3654425"/>
            <a:ext cx="4253230" cy="1732280"/>
          </a:xfrm>
          <a:prstGeom prst="rect">
            <a:avLst/>
          </a:prstGeom>
          <a:noFill/>
        </p:spPr>
        <p:txBody>
          <a:bodyPr wrap="square" rtlCol="0">
            <a:noAutofit/>
          </a:bodyPr>
          <a:p>
            <a:r>
              <a:rPr lang="en-US" altLang="zh-CN" sz="2800">
                <a:latin typeface="华康俪金黑W8(P)" panose="020B0800000000000000" charset="-122"/>
                <a:ea typeface="华康俪金黑W8(P)" panose="020B0800000000000000" charset="-122"/>
                <a:cs typeface="华康俪金黑W8(P)" panose="020B0800000000000000" charset="-122"/>
              </a:rPr>
              <a:t>2</a:t>
            </a:r>
            <a:r>
              <a:rPr lang="zh-CN" altLang="en-US" sz="2800">
                <a:latin typeface="华康俪金黑W8(P)" panose="020B0800000000000000" charset="-122"/>
                <a:ea typeface="华康俪金黑W8(P)" panose="020B0800000000000000" charset="-122"/>
                <a:cs typeface="华康俪金黑W8(P)" panose="020B0800000000000000" charset="-122"/>
              </a:rPr>
              <a:t>、</a:t>
            </a:r>
            <a:r>
              <a:rPr lang="en-US" altLang="zh-CN" sz="2800">
                <a:latin typeface="华康俪金黑W8(P)" panose="020B0800000000000000" charset="-122"/>
                <a:ea typeface="华康俪金黑W8(P)" panose="020B0800000000000000" charset="-122"/>
                <a:cs typeface="华康俪金黑W8(P)" panose="020B0800000000000000" charset="-122"/>
              </a:rPr>
              <a:t>AI </a:t>
            </a:r>
            <a:r>
              <a:rPr lang="zh-CN" altLang="en-US" sz="2800">
                <a:latin typeface="华康俪金黑W8(P)" panose="020B0800000000000000" charset="-122"/>
                <a:ea typeface="华康俪金黑W8(P)" panose="020B0800000000000000" charset="-122"/>
                <a:cs typeface="华康俪金黑W8(P)" panose="020B0800000000000000" charset="-122"/>
              </a:rPr>
              <a:t>使用领域的</a:t>
            </a:r>
            <a:r>
              <a:rPr lang="en-US" altLang="zh-CN" sz="2800">
                <a:latin typeface="华康俪金黑W8(P)" panose="020B0800000000000000" charset="-122"/>
                <a:ea typeface="华康俪金黑W8(P)" panose="020B0800000000000000" charset="-122"/>
                <a:cs typeface="华康俪金黑W8(P)" panose="020B0800000000000000" charset="-122"/>
              </a:rPr>
              <a:t>“</a:t>
            </a:r>
            <a:r>
              <a:rPr lang="zh-CN" altLang="en-US" sz="2800">
                <a:latin typeface="华康俪金黑W8(P)" panose="020B0800000000000000" charset="-122"/>
                <a:ea typeface="华康俪金黑W8(P)" panose="020B0800000000000000" charset="-122"/>
                <a:cs typeface="华康俪金黑W8(P)" panose="020B0800000000000000" charset="-122"/>
              </a:rPr>
              <a:t>瑞士军刀</a:t>
            </a:r>
            <a:r>
              <a:rPr lang="en-US" altLang="zh-CN" sz="2800">
                <a:latin typeface="华康俪金黑W8(P)" panose="020B0800000000000000" charset="-122"/>
                <a:ea typeface="华康俪金黑W8(P)" panose="020B0800000000000000" charset="-122"/>
                <a:cs typeface="华康俪金黑W8(P)" panose="020B0800000000000000" charset="-122"/>
              </a:rPr>
              <a:t>”</a:t>
            </a:r>
            <a:r>
              <a:rPr lang="zh-CN" altLang="en-US" sz="2800">
                <a:latin typeface="华康俪金黑W8(P)" panose="020B0800000000000000" charset="-122"/>
                <a:ea typeface="华康俪金黑W8(P)" panose="020B0800000000000000" charset="-122"/>
                <a:cs typeface="华康俪金黑W8(P)" panose="020B0800000000000000" charset="-122"/>
              </a:rPr>
              <a:t>，完备齐全的</a:t>
            </a:r>
            <a:r>
              <a:rPr lang="zh-CN" altLang="en-US" sz="2800">
                <a:solidFill>
                  <a:srgbClr val="C00000"/>
                </a:solidFill>
                <a:latin typeface="华康俪金黑W8(P)" panose="020B0800000000000000" charset="-122"/>
                <a:ea typeface="华康俪金黑W8(P)" panose="020B0800000000000000" charset="-122"/>
                <a:cs typeface="华康俪金黑W8(P)" panose="020B0800000000000000" charset="-122"/>
              </a:rPr>
              <a:t>工具体系</a:t>
            </a:r>
            <a:r>
              <a:rPr lang="zh-CN" altLang="en-US" sz="2800">
                <a:latin typeface="华康俪金黑W8(P)" panose="020B0800000000000000" charset="-122"/>
                <a:ea typeface="华康俪金黑W8(P)" panose="020B0800000000000000" charset="-122"/>
                <a:cs typeface="华康俪金黑W8(P)" panose="020B0800000000000000" charset="-122"/>
              </a:rPr>
              <a:t>、高扩展性高灵活度的</a:t>
            </a:r>
            <a:r>
              <a:rPr lang="zh-CN" altLang="en-US" sz="2800">
                <a:solidFill>
                  <a:srgbClr val="C00000"/>
                </a:solidFill>
                <a:latin typeface="华康俪金黑W8(P)" panose="020B0800000000000000" charset="-122"/>
                <a:ea typeface="华康俪金黑W8(P)" panose="020B0800000000000000" charset="-122"/>
                <a:cs typeface="华康俪金黑W8(P)" panose="020B0800000000000000" charset="-122"/>
              </a:rPr>
              <a:t>工具平台</a:t>
            </a:r>
            <a:r>
              <a:rPr lang="zh-CN" altLang="en-US" sz="2800">
                <a:latin typeface="华康俪金黑W8(P)" panose="020B0800000000000000" charset="-122"/>
                <a:ea typeface="华康俪金黑W8(P)" panose="020B0800000000000000" charset="-122"/>
                <a:cs typeface="华康俪金黑W8(P)" panose="020B0800000000000000" charset="-122"/>
              </a:rPr>
              <a:t>。</a:t>
            </a:r>
            <a:endParaRPr lang="zh-CN" altLang="en-US" sz="2800">
              <a:latin typeface="华康俪金黑W8(P)" panose="020B0800000000000000" charset="-122"/>
              <a:ea typeface="华康俪金黑W8(P)" panose="020B0800000000000000" charset="-122"/>
              <a:cs typeface="华康俪金黑W8(P)" panose="020B0800000000000000" charset="-122"/>
            </a:endParaRPr>
          </a:p>
        </p:txBody>
      </p:sp>
      <p:sp>
        <p:nvSpPr>
          <p:cNvPr id="10" name="文本框 9"/>
          <p:cNvSpPr txBox="1"/>
          <p:nvPr/>
        </p:nvSpPr>
        <p:spPr>
          <a:xfrm flipH="1">
            <a:off x="911289" y="1005518"/>
            <a:ext cx="5374376" cy="768350"/>
          </a:xfrm>
          <a:prstGeom prst="rect">
            <a:avLst/>
          </a:prstGeom>
          <a:noFill/>
        </p:spPr>
        <p:txBody>
          <a:bodyPr wrap="square" rtlCol="0">
            <a:spAutoFit/>
          </a:bodyPr>
          <a:lstStyle/>
          <a:p>
            <a:r>
              <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后</a:t>
            </a:r>
            <a:r>
              <a:rPr lang="en-US" altLang="zh-CN"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 </a:t>
            </a:r>
            <a:r>
              <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续</a:t>
            </a:r>
            <a:r>
              <a:rPr lang="en-US" altLang="zh-CN"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 </a:t>
            </a:r>
            <a:r>
              <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发</a:t>
            </a:r>
            <a:r>
              <a:rPr lang="en-US" altLang="zh-CN"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 </a:t>
            </a:r>
            <a:r>
              <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展</a:t>
            </a:r>
            <a:endParaRPr lang="zh-CN" altLang="en-US" sz="44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12" name="矩形 11"/>
          <p:cNvSpPr/>
          <p:nvPr/>
        </p:nvSpPr>
        <p:spPr>
          <a:xfrm>
            <a:off x="1010285" y="1815465"/>
            <a:ext cx="2787650" cy="13017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Tree>
  </p:cSld>
  <p:clrMapOvr>
    <a:masterClrMapping/>
  </p:clrMapOvr>
  <p:transition/>
  <p:timing>
    <p:tnLst>
      <p:par>
        <p:cTn id="1" dur="indefinite" restart="never" nodeType="tmRoot"/>
      </p:par>
    </p:tnLst>
    <p:bldLst>
      <p:bldP spid="2" grpId="0"/>
      <p:bldP spid="3" grpId="0"/>
      <p:bldP spid="2" grpId="1"/>
      <p:bldP spid="3" grpId="1"/>
      <p:bldP spid="65" grpId="0" animBg="1"/>
      <p:bldP spid="6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118110" y="2896235"/>
            <a:ext cx="3305175" cy="1858645"/>
          </a:xfrm>
          <a:prstGeom prst="rect">
            <a:avLst/>
          </a:prstGeom>
        </p:spPr>
      </p:pic>
      <p:sp>
        <p:nvSpPr>
          <p:cNvPr id="29" name="任意多边形: 形状 28"/>
          <p:cNvSpPr/>
          <p:nvPr/>
        </p:nvSpPr>
        <p:spPr>
          <a:xfrm rot="16200000">
            <a:off x="6526140" y="1170646"/>
            <a:ext cx="4704927" cy="6626793"/>
          </a:xfrm>
          <a:custGeom>
            <a:avLst/>
            <a:gdLst>
              <a:gd name="connsiteX0" fmla="*/ 4704927 w 4704927"/>
              <a:gd name="connsiteY0" fmla="*/ 6626793 h 6626793"/>
              <a:gd name="connsiteX1" fmla="*/ 0 w 4704927"/>
              <a:gd name="connsiteY1" fmla="*/ 6626793 h 6626793"/>
              <a:gd name="connsiteX2" fmla="*/ 0 w 4704927"/>
              <a:gd name="connsiteY2" fmla="*/ 0 h 6626793"/>
              <a:gd name="connsiteX3" fmla="*/ 6847 w 4704927"/>
              <a:gd name="connsiteY3" fmla="*/ 0 h 6626793"/>
              <a:gd name="connsiteX4" fmla="*/ 204925 w 4704927"/>
              <a:gd name="connsiteY4" fmla="*/ 125154 h 6626793"/>
              <a:gd name="connsiteX5" fmla="*/ 4622573 w 4704927"/>
              <a:gd name="connsiteY5" fmla="*/ 6332331 h 66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927" h="6626793">
                <a:moveTo>
                  <a:pt x="4704927" y="6626793"/>
                </a:moveTo>
                <a:lnTo>
                  <a:pt x="0" y="6626793"/>
                </a:lnTo>
                <a:lnTo>
                  <a:pt x="0" y="0"/>
                </a:lnTo>
                <a:lnTo>
                  <a:pt x="6847" y="0"/>
                </a:lnTo>
                <a:lnTo>
                  <a:pt x="204925" y="125154"/>
                </a:lnTo>
                <a:cubicBezTo>
                  <a:pt x="2226770" y="1455469"/>
                  <a:pt x="3810884" y="3661850"/>
                  <a:pt x="4622573" y="6332331"/>
                </a:cubicBezTo>
                <a:close/>
              </a:path>
            </a:pathLst>
          </a:custGeom>
          <a:solidFill>
            <a:srgbClr val="90C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9" name="任意多边形: 形状 8"/>
          <p:cNvSpPr/>
          <p:nvPr/>
        </p:nvSpPr>
        <p:spPr>
          <a:xfrm>
            <a:off x="4746605" y="2487212"/>
            <a:ext cx="7829550" cy="4381500"/>
          </a:xfrm>
          <a:custGeom>
            <a:avLst/>
            <a:gdLst>
              <a:gd name="connsiteX0" fmla="*/ 0 w 8058150"/>
              <a:gd name="connsiteY0" fmla="*/ 4895850 h 4895850"/>
              <a:gd name="connsiteX1" fmla="*/ 3524250 w 8058150"/>
              <a:gd name="connsiteY1" fmla="*/ 1181100 h 4895850"/>
              <a:gd name="connsiteX2" fmla="*/ 8058150 w 8058150"/>
              <a:gd name="connsiteY2" fmla="*/ 0 h 4895850"/>
              <a:gd name="connsiteX0-1" fmla="*/ 0 w 7829550"/>
              <a:gd name="connsiteY0-2" fmla="*/ 4381500 h 4381500"/>
              <a:gd name="connsiteX1-3" fmla="*/ 3295650 w 7829550"/>
              <a:gd name="connsiteY1-4" fmla="*/ 1181100 h 4381500"/>
              <a:gd name="connsiteX2-5" fmla="*/ 7829550 w 7829550"/>
              <a:gd name="connsiteY2-6" fmla="*/ 0 h 4381500"/>
              <a:gd name="connsiteX0-7" fmla="*/ 0 w 7829550"/>
              <a:gd name="connsiteY0-8" fmla="*/ 4381500 h 4381500"/>
              <a:gd name="connsiteX1-9" fmla="*/ 3295650 w 7829550"/>
              <a:gd name="connsiteY1-10" fmla="*/ 1181100 h 4381500"/>
              <a:gd name="connsiteX2-11" fmla="*/ 7829550 w 7829550"/>
              <a:gd name="connsiteY2-12" fmla="*/ 0 h 4381500"/>
            </a:gdLst>
            <a:ahLst/>
            <a:cxnLst>
              <a:cxn ang="0">
                <a:pos x="connsiteX0-1" y="connsiteY0-2"/>
              </a:cxn>
              <a:cxn ang="0">
                <a:pos x="connsiteX1-3" y="connsiteY1-4"/>
              </a:cxn>
              <a:cxn ang="0">
                <a:pos x="connsiteX2-5" y="connsiteY2-6"/>
              </a:cxn>
            </a:cxnLst>
            <a:rect l="l" t="t" r="r" b="b"/>
            <a:pathLst>
              <a:path w="7829550" h="4381500">
                <a:moveTo>
                  <a:pt x="0" y="4381500"/>
                </a:moveTo>
                <a:cubicBezTo>
                  <a:pt x="1090612" y="2932112"/>
                  <a:pt x="1952625" y="1997075"/>
                  <a:pt x="3295650" y="1181100"/>
                </a:cubicBezTo>
                <a:cubicBezTo>
                  <a:pt x="4638675" y="365125"/>
                  <a:pt x="6518275" y="123825"/>
                  <a:pt x="7829550" y="0"/>
                </a:cubicBezTo>
              </a:path>
            </a:pathLst>
          </a:custGeom>
          <a:noFill/>
          <a:ln w="15875" cap="rnd">
            <a:solidFill>
              <a:srgbClr val="1279E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4" name="任意多边形: 形状 23"/>
          <p:cNvSpPr/>
          <p:nvPr/>
        </p:nvSpPr>
        <p:spPr>
          <a:xfrm rot="16200000">
            <a:off x="6526141" y="1192140"/>
            <a:ext cx="4704927" cy="6626793"/>
          </a:xfrm>
          <a:custGeom>
            <a:avLst/>
            <a:gdLst>
              <a:gd name="connsiteX0" fmla="*/ 4704927 w 4704927"/>
              <a:gd name="connsiteY0" fmla="*/ 6626793 h 6626793"/>
              <a:gd name="connsiteX1" fmla="*/ 0 w 4704927"/>
              <a:gd name="connsiteY1" fmla="*/ 6626793 h 6626793"/>
              <a:gd name="connsiteX2" fmla="*/ 0 w 4704927"/>
              <a:gd name="connsiteY2" fmla="*/ 0 h 6626793"/>
              <a:gd name="connsiteX3" fmla="*/ 6847 w 4704927"/>
              <a:gd name="connsiteY3" fmla="*/ 0 h 6626793"/>
              <a:gd name="connsiteX4" fmla="*/ 204925 w 4704927"/>
              <a:gd name="connsiteY4" fmla="*/ 125154 h 6626793"/>
              <a:gd name="connsiteX5" fmla="*/ 4622573 w 4704927"/>
              <a:gd name="connsiteY5" fmla="*/ 6332331 h 66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927" h="6626793">
                <a:moveTo>
                  <a:pt x="4704927" y="6626793"/>
                </a:moveTo>
                <a:lnTo>
                  <a:pt x="0" y="6626793"/>
                </a:lnTo>
                <a:lnTo>
                  <a:pt x="0" y="0"/>
                </a:lnTo>
                <a:lnTo>
                  <a:pt x="6847" y="0"/>
                </a:lnTo>
                <a:lnTo>
                  <a:pt x="204925" y="125154"/>
                </a:lnTo>
                <a:cubicBezTo>
                  <a:pt x="2226770" y="1455469"/>
                  <a:pt x="3810884" y="3661850"/>
                  <a:pt x="4622573" y="6332331"/>
                </a:cubicBezTo>
                <a:close/>
              </a:path>
            </a:pathLst>
          </a:custGeom>
          <a:gradFill>
            <a:gsLst>
              <a:gs pos="24000">
                <a:srgbClr val="1279EF">
                  <a:alpha val="0"/>
                </a:srgbClr>
              </a:gs>
              <a:gs pos="58000">
                <a:srgbClr val="1279EF">
                  <a:alpha val="41000"/>
                </a:srgbClr>
              </a:gs>
              <a:gs pos="82000">
                <a:srgbClr val="1279EF">
                  <a:alpha val="72000"/>
                </a:srgbClr>
              </a:gs>
              <a:gs pos="100000">
                <a:srgbClr val="1279EF">
                  <a:alpha val="81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16" name="文本框 15"/>
          <p:cNvSpPr txBox="1"/>
          <p:nvPr/>
        </p:nvSpPr>
        <p:spPr>
          <a:xfrm>
            <a:off x="723265" y="4358005"/>
            <a:ext cx="5782945" cy="1414780"/>
          </a:xfrm>
          <a:prstGeom prst="rect">
            <a:avLst/>
          </a:prstGeom>
          <a:noFill/>
        </p:spPr>
        <p:txBody>
          <a:bodyPr wrap="square">
            <a:spAutoFit/>
          </a:bodyPr>
          <a:lstStyle/>
          <a:p>
            <a:pPr>
              <a:lnSpc>
                <a:spcPct val="150000"/>
              </a:lnSpc>
            </a:pPr>
            <a:r>
              <a:rPr lang="zh-CN" altLang="en-US" sz="2000" b="1" spc="120" dirty="0">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项目地址：</a:t>
            </a:r>
            <a:r>
              <a:rPr lang="en-US" altLang="zh-CN" sz="2000" b="1" spc="120" dirty="0">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 </a:t>
            </a:r>
            <a:r>
              <a:rPr lang="zh-CN" altLang="en-US" sz="2800">
                <a:solidFill>
                  <a:srgbClr val="6863ED"/>
                </a:solidFill>
                <a:latin typeface="华康俪金黑W8(P)" panose="020B0800000000000000" charset="-122"/>
                <a:ea typeface="华康俪金黑W8(P)" panose="020B0800000000000000" charset="-122"/>
              </a:rPr>
              <a:t>https://www.aisnap.site</a:t>
            </a:r>
            <a:endParaRPr lang="en-US" sz="2000" b="1" spc="120" dirty="0">
              <a:solidFill>
                <a:srgbClr val="C00000"/>
              </a:solidFill>
              <a:latin typeface="华康俪金黑W8(P)" panose="020B0800000000000000" charset="-122"/>
              <a:ea typeface="华康俪金黑W8(P)" panose="020B0800000000000000" charset="-122"/>
              <a:cs typeface="华康俪金黑W8(P)" panose="020B0800000000000000" charset="-122"/>
            </a:endParaRPr>
          </a:p>
          <a:p>
            <a:pPr>
              <a:lnSpc>
                <a:spcPct val="220000"/>
              </a:lnSpc>
            </a:pPr>
            <a:r>
              <a:rPr lang="zh-CN" altLang="en-US" sz="2000" b="1" spc="120" dirty="0">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欢迎您前往我们的摊位交流！</a:t>
            </a:r>
            <a:endParaRPr lang="zh-CN" altLang="en-US" sz="2000" b="1" spc="120" dirty="0">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p:txBody>
      </p:sp>
      <p:sp>
        <p:nvSpPr>
          <p:cNvPr id="17" name="椭圆 16"/>
          <p:cNvSpPr/>
          <p:nvPr/>
        </p:nvSpPr>
        <p:spPr>
          <a:xfrm>
            <a:off x="5723957" y="4998597"/>
            <a:ext cx="552450" cy="552450"/>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7" name="椭圆 26"/>
          <p:cNvSpPr/>
          <p:nvPr/>
        </p:nvSpPr>
        <p:spPr>
          <a:xfrm>
            <a:off x="6829951" y="4278952"/>
            <a:ext cx="263450" cy="263450"/>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8" name="椭圆 27"/>
          <p:cNvSpPr/>
          <p:nvPr/>
        </p:nvSpPr>
        <p:spPr>
          <a:xfrm>
            <a:off x="4943943" y="6446781"/>
            <a:ext cx="129939" cy="129939"/>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2" name="椭圆 31"/>
          <p:cNvSpPr/>
          <p:nvPr/>
        </p:nvSpPr>
        <p:spPr>
          <a:xfrm>
            <a:off x="8015571" y="3533552"/>
            <a:ext cx="171048" cy="171048"/>
          </a:xfrm>
          <a:prstGeom prst="ellipse">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11" name="文本框 10"/>
          <p:cNvSpPr txBox="1"/>
          <p:nvPr/>
        </p:nvSpPr>
        <p:spPr>
          <a:xfrm>
            <a:off x="2360459" y="668038"/>
            <a:ext cx="8904260" cy="1198880"/>
          </a:xfrm>
          <a:prstGeom prst="rect">
            <a:avLst/>
          </a:prstGeom>
          <a:noFill/>
        </p:spPr>
        <p:txBody>
          <a:bodyPr wrap="square" rtlCol="0">
            <a:spAutoFit/>
          </a:bodyPr>
          <a:lstStyle/>
          <a:p>
            <a:pPr algn="ctr"/>
            <a:r>
              <a:rPr lang="en-US" altLang="zh-CN" sz="7200" b="1" dirty="0">
                <a:solidFill>
                  <a:srgbClr val="1279EF">
                    <a:alpha val="8000"/>
                  </a:srgbClr>
                </a:solidFill>
                <a:latin typeface="华康俪金黑W8(P)" panose="020B0800000000000000" charset="-122"/>
                <a:ea typeface="华康俪金黑W8(P)" panose="020B0800000000000000" charset="-122"/>
                <a:cs typeface="华康俪金黑W8(P)" panose="020B0800000000000000" charset="-122"/>
              </a:rPr>
              <a:t>“AI</a:t>
            </a:r>
            <a:r>
              <a:rPr lang="zh-CN" altLang="en-US" sz="7200" b="1" dirty="0">
                <a:solidFill>
                  <a:srgbClr val="1279EF">
                    <a:alpha val="8000"/>
                  </a:srgbClr>
                </a:solidFill>
                <a:latin typeface="华康俪金黑W8(P)" panose="020B0800000000000000" charset="-122"/>
                <a:ea typeface="华康俪金黑W8(P)" panose="020B0800000000000000" charset="-122"/>
                <a:cs typeface="华康俪金黑W8(P)" panose="020B0800000000000000" charset="-122"/>
              </a:rPr>
              <a:t>快照</a:t>
            </a:r>
            <a:r>
              <a:rPr lang="en-US" altLang="zh-CN" sz="7200" b="1" dirty="0">
                <a:solidFill>
                  <a:srgbClr val="1279EF">
                    <a:alpha val="8000"/>
                  </a:srgbClr>
                </a:solidFill>
                <a:latin typeface="华康俪金黑W8(P)" panose="020B0800000000000000" charset="-122"/>
                <a:ea typeface="华康俪金黑W8(P)" panose="020B0800000000000000" charset="-122"/>
                <a:cs typeface="华康俪金黑W8(P)" panose="020B0800000000000000" charset="-122"/>
              </a:rPr>
              <a:t>”</a:t>
            </a:r>
            <a:endParaRPr lang="en-US" altLang="zh-CN" sz="7200" b="1" dirty="0">
              <a:solidFill>
                <a:srgbClr val="1279EF">
                  <a:alpha val="8000"/>
                </a:srgbClr>
              </a:solidFill>
              <a:latin typeface="华康俪金黑W8(P)" panose="020B0800000000000000" charset="-122"/>
              <a:ea typeface="华康俪金黑W8(P)" panose="020B0800000000000000" charset="-122"/>
              <a:cs typeface="华康俪金黑W8(P)" panose="020B0800000000000000" charset="-122"/>
            </a:endParaRPr>
          </a:p>
        </p:txBody>
      </p:sp>
      <p:sp>
        <p:nvSpPr>
          <p:cNvPr id="19" name="文本框 18"/>
          <p:cNvSpPr txBox="1"/>
          <p:nvPr/>
        </p:nvSpPr>
        <p:spPr>
          <a:xfrm flipH="1">
            <a:off x="2822575" y="1035050"/>
            <a:ext cx="6904990" cy="1861185"/>
          </a:xfrm>
          <a:prstGeom prst="rect">
            <a:avLst/>
          </a:prstGeom>
          <a:noFill/>
          <a:ln>
            <a:noFill/>
          </a:ln>
          <a:effectLst/>
        </p:spPr>
        <p:txBody>
          <a:bodyPr wrap="square" rtlCol="0">
            <a:spAutoFit/>
          </a:bodyPr>
          <a:lstStyle/>
          <a:p>
            <a:pPr algn="ctr"/>
            <a:r>
              <a:rPr lang="en-US" altLang="zh-CN" sz="11500" b="1" spc="120" dirty="0">
                <a:ln>
                  <a:solidFill>
                    <a:srgbClr val="1279EF">
                      <a:alpha val="39000"/>
                    </a:srgbClr>
                  </a:solidFill>
                </a:ln>
                <a:solidFill>
                  <a:schemeClr val="bg2">
                    <a:lumMod val="25000"/>
                  </a:schemeClr>
                </a:solidFill>
                <a:effectLst>
                  <a:outerShdw blurRad="50800" dist="76200" dir="2700000" algn="tl" rotWithShape="0">
                    <a:prstClr val="black">
                      <a:alpha val="28000"/>
                    </a:prstClr>
                  </a:outerShdw>
                </a:effectLst>
                <a:latin typeface="华康俪金黑W8(P)" panose="020B0800000000000000" charset="-122"/>
                <a:ea typeface="华康俪金黑W8(P)" panose="020B0800000000000000" charset="-122"/>
                <a:cs typeface="包图简圆体" panose="02010601030101010101" charset="-122"/>
              </a:rPr>
              <a:t>“AISnap”</a:t>
            </a:r>
            <a:endParaRPr lang="en-US" altLang="zh-CN" sz="11500" b="1" spc="120" dirty="0">
              <a:ln>
                <a:solidFill>
                  <a:srgbClr val="1279EF">
                    <a:alpha val="39000"/>
                  </a:srgbClr>
                </a:solidFill>
              </a:ln>
              <a:solidFill>
                <a:schemeClr val="bg2">
                  <a:lumMod val="25000"/>
                </a:schemeClr>
              </a:solidFill>
              <a:effectLst>
                <a:outerShdw blurRad="50800" dist="76200" dir="2700000" algn="tl" rotWithShape="0">
                  <a:prstClr val="black">
                    <a:alpha val="28000"/>
                  </a:prstClr>
                </a:outerShdw>
              </a:effectLst>
              <a:latin typeface="华康俪金黑W8(P)" panose="020B0800000000000000" charset="-122"/>
              <a:ea typeface="华康俪金黑W8(P)" panose="020B0800000000000000" charset="-122"/>
              <a:cs typeface="包图简圆体" panose="02010601030101010101" charset="-122"/>
            </a:endParaRPr>
          </a:p>
        </p:txBody>
      </p:sp>
      <p:sp>
        <p:nvSpPr>
          <p:cNvPr id="20" name="矩形 19"/>
          <p:cNvSpPr/>
          <p:nvPr/>
        </p:nvSpPr>
        <p:spPr>
          <a:xfrm>
            <a:off x="3971290" y="2774315"/>
            <a:ext cx="4607560" cy="11684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rgbClr val="1279EF"/>
              </a:solidFill>
              <a:latin typeface="华康俪金黑W8(P)" panose="020B0800000000000000" charset="-122"/>
              <a:ea typeface="华康俪金黑W8(P)" panose="020B0800000000000000" charset="-122"/>
            </a:endParaRPr>
          </a:p>
        </p:txBody>
      </p:sp>
      <p:pic>
        <p:nvPicPr>
          <p:cNvPr id="21" name="图片 20" descr="logo"/>
          <p:cNvPicPr>
            <a:picLocks noChangeAspect="1"/>
          </p:cNvPicPr>
          <p:nvPr/>
        </p:nvPicPr>
        <p:blipFill>
          <a:blip r:embed="rId2"/>
          <a:stretch>
            <a:fillRect/>
          </a:stretch>
        </p:blipFill>
        <p:spPr>
          <a:xfrm>
            <a:off x="599440" y="1124585"/>
            <a:ext cx="1870075" cy="1771650"/>
          </a:xfrm>
          <a:prstGeom prst="rect">
            <a:avLst/>
          </a:prstGeom>
        </p:spPr>
      </p:pic>
      <p:sp>
        <p:nvSpPr>
          <p:cNvPr id="30" name="矩形 29"/>
          <p:cNvSpPr/>
          <p:nvPr/>
        </p:nvSpPr>
        <p:spPr>
          <a:xfrm>
            <a:off x="0" y="320040"/>
            <a:ext cx="4925695"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9" name="矩形 38"/>
          <p:cNvSpPr/>
          <p:nvPr/>
        </p:nvSpPr>
        <p:spPr>
          <a:xfrm>
            <a:off x="0" y="268605"/>
            <a:ext cx="5127625" cy="39814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40" name="文本框 39"/>
          <p:cNvSpPr txBox="1"/>
          <p:nvPr/>
        </p:nvSpPr>
        <p:spPr>
          <a:xfrm>
            <a:off x="46355" y="262890"/>
            <a:ext cx="5278755" cy="538480"/>
          </a:xfrm>
          <a:prstGeom prst="rect">
            <a:avLst/>
          </a:prstGeom>
          <a:noFill/>
        </p:spPr>
        <p:txBody>
          <a:bodyPr wrap="square">
            <a:no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sz="1200" dirty="0">
                <a:solidFill>
                  <a:schemeClr val="bg1"/>
                </a:solidFill>
                <a:latin typeface="华康俪金黑W8(P)" panose="020B0800000000000000" charset="-122"/>
                <a:ea typeface="华康俪金黑W8(P)" panose="020B0800000000000000" charset="-122"/>
                <a:cs typeface="华康俪金黑W8(P)" panose="020B0800000000000000" charset="-122"/>
              </a:rPr>
              <a:t>大连理工大学第一届Vibe Coding Hackathon“灵码杯”参赛作品</a:t>
            </a:r>
            <a:endParaRPr sz="1200" dirty="0">
              <a:solidFill>
                <a:schemeClr val="bg1"/>
              </a:solidFill>
              <a:latin typeface="华康俪金黑W8(P)" panose="020B0800000000000000" charset="-122"/>
              <a:ea typeface="华康俪金黑W8(P)" panose="020B0800000000000000" charset="-122"/>
              <a:cs typeface="华康俪金黑W8(P)" panose="020B0800000000000000" charset="-122"/>
            </a:endParaRPr>
          </a:p>
        </p:txBody>
      </p:sp>
      <p:sp>
        <p:nvSpPr>
          <p:cNvPr id="42" name="圆角矩形标注 41"/>
          <p:cNvSpPr/>
          <p:nvPr/>
        </p:nvSpPr>
        <p:spPr>
          <a:xfrm>
            <a:off x="833755" y="3354070"/>
            <a:ext cx="4948555" cy="1003935"/>
          </a:xfrm>
          <a:prstGeom prst="wedgeRoundRectCallout">
            <a:avLst>
              <a:gd name="adj1" fmla="val 32589"/>
              <a:gd name="adj2" fmla="val -78717"/>
              <a:gd name="adj3" fmla="val 16667"/>
            </a:avLst>
          </a:prstGeom>
          <a:noFill/>
          <a:ln w="28575" cmpd="sng">
            <a:solidFill>
              <a:srgbClr val="4F6BF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华康俪金黑W8(P)" panose="020B0800000000000000" charset="-122"/>
              <a:ea typeface="华康俪金黑W8(P)" panose="020B0800000000000000" charset="-122"/>
            </a:endParaRPr>
          </a:p>
        </p:txBody>
      </p:sp>
      <p:sp>
        <p:nvSpPr>
          <p:cNvPr id="44" name="文本框 43"/>
          <p:cNvSpPr txBox="1"/>
          <p:nvPr/>
        </p:nvSpPr>
        <p:spPr>
          <a:xfrm>
            <a:off x="2121535" y="3429000"/>
            <a:ext cx="3760470" cy="835660"/>
          </a:xfrm>
          <a:prstGeom prst="rect">
            <a:avLst/>
          </a:prstGeom>
          <a:noFill/>
        </p:spPr>
        <p:txBody>
          <a:bodyPr wrap="square" rtlCol="0">
            <a:spAutoFit/>
          </a:bodyPr>
          <a:p>
            <a:pPr>
              <a:lnSpc>
                <a:spcPct val="110000"/>
              </a:lnSpc>
            </a:pPr>
            <a:r>
              <a:rPr lang="zh-CN" altLang="en-US" sz="2000">
                <a:solidFill>
                  <a:schemeClr val="tx1"/>
                </a:solidFill>
                <a:latin typeface="华康俪金黑W8(P)" panose="020B0800000000000000" charset="-122"/>
                <a:ea typeface="华康俪金黑W8(P)" panose="020B0800000000000000" charset="-122"/>
              </a:rPr>
              <a:t>特别感谢</a:t>
            </a:r>
            <a:r>
              <a:rPr lang="en-US" altLang="zh-CN" sz="2000">
                <a:solidFill>
                  <a:schemeClr val="tx1"/>
                </a:solidFill>
                <a:latin typeface="华康俪金黑W8(P)" panose="020B0800000000000000" charset="-122"/>
                <a:ea typeface="华康俪金黑W8(P)" panose="020B0800000000000000" charset="-122"/>
              </a:rPr>
              <a:t> </a:t>
            </a:r>
            <a:r>
              <a:rPr lang="zh-CN" altLang="en-US" sz="2400">
                <a:solidFill>
                  <a:srgbClr val="9393FF"/>
                </a:solidFill>
                <a:latin typeface="华康俪金黑W8(P)" panose="020B0800000000000000" charset="-122"/>
                <a:ea typeface="华康俪金黑W8(P)" panose="020B0800000000000000" charset="-122"/>
              </a:rPr>
              <a:t>通义灵码</a:t>
            </a:r>
            <a:r>
              <a:rPr lang="en-US" altLang="zh-CN" sz="2400">
                <a:solidFill>
                  <a:srgbClr val="9393FF"/>
                </a:solidFill>
                <a:latin typeface="华康俪金黑W8(P)" panose="020B0800000000000000" charset="-122"/>
                <a:ea typeface="华康俪金黑W8(P)" panose="020B0800000000000000" charset="-122"/>
              </a:rPr>
              <a:t> </a:t>
            </a:r>
            <a:r>
              <a:rPr lang="zh-CN" altLang="en-US" sz="2000">
                <a:solidFill>
                  <a:schemeClr val="tx1"/>
                </a:solidFill>
                <a:latin typeface="华康俪金黑W8(P)" panose="020B0800000000000000" charset="-122"/>
                <a:ea typeface="华康俪金黑W8(P)" panose="020B0800000000000000" charset="-122"/>
              </a:rPr>
              <a:t>在项目开发中提供的高效智能编码支持</a:t>
            </a:r>
            <a:endParaRPr lang="zh-CN" altLang="en-US" sz="2000">
              <a:solidFill>
                <a:srgbClr val="9393FF"/>
              </a:solidFill>
              <a:latin typeface="华康俪金黑W8(P)" panose="020B0800000000000000" charset="-122"/>
              <a:ea typeface="华康俪金黑W8(P)" panose="020B0800000000000000" charset="-122"/>
            </a:endParaRPr>
          </a:p>
        </p:txBody>
      </p:sp>
      <p:pic>
        <p:nvPicPr>
          <p:cNvPr id="6" name="图片 6" descr="ebf25043-e81b-467e-8169-bdc48f0e7f97"/>
          <p:cNvPicPr>
            <a:picLocks noChangeAspect="1"/>
          </p:cNvPicPr>
          <p:nvPr/>
        </p:nvPicPr>
        <p:blipFill>
          <a:blip r:embed="rId3"/>
          <a:stretch>
            <a:fillRect/>
          </a:stretch>
        </p:blipFill>
        <p:spPr>
          <a:xfrm>
            <a:off x="6309360" y="3937635"/>
            <a:ext cx="1911985" cy="1911985"/>
          </a:xfrm>
          <a:prstGeom prst="rect">
            <a:avLst/>
          </a:prstGeom>
          <a:ln>
            <a:solidFill>
              <a:srgbClr val="3B91F3"/>
            </a:solidFill>
          </a:ln>
        </p:spPr>
      </p:pic>
      <p:sp>
        <p:nvSpPr>
          <p:cNvPr id="31" name="矩形: 圆角 24"/>
          <p:cNvSpPr/>
          <p:nvPr/>
        </p:nvSpPr>
        <p:spPr>
          <a:xfrm>
            <a:off x="8898255" y="4406265"/>
            <a:ext cx="2552065" cy="1427480"/>
          </a:xfrm>
          <a:prstGeom prst="roundRect">
            <a:avLst>
              <a:gd name="adj" fmla="val 23866"/>
            </a:avLst>
          </a:prstGeom>
          <a:solidFill>
            <a:srgbClr val="073465">
              <a:alpha val="40000"/>
            </a:srgb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华康俪金黑W8(P)" panose="020B0800000000000000" charset="-122"/>
              <a:ea typeface="华康俪金黑W8(P)" panose="020B0800000000000000" charset="-122"/>
            </a:endParaRPr>
          </a:p>
        </p:txBody>
      </p:sp>
      <p:sp>
        <p:nvSpPr>
          <p:cNvPr id="4" name="矩形: 圆角 2"/>
          <p:cNvSpPr/>
          <p:nvPr/>
        </p:nvSpPr>
        <p:spPr>
          <a:xfrm>
            <a:off x="9102090" y="4504055"/>
            <a:ext cx="2296795" cy="1275715"/>
          </a:xfrm>
          <a:prstGeom prst="roundRect">
            <a:avLst>
              <a:gd name="adj" fmla="val 23866"/>
            </a:avLst>
          </a:prstGeom>
          <a:solidFill>
            <a:srgbClr val="EFF0F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华康俪金黑W8(P)" panose="020B0800000000000000" charset="-122"/>
              <a:ea typeface="华康俪金黑W8(P)" panose="020B0800000000000000" charset="-122"/>
            </a:endParaRPr>
          </a:p>
        </p:txBody>
      </p:sp>
      <p:sp>
        <p:nvSpPr>
          <p:cNvPr id="7" name="文本框 6"/>
          <p:cNvSpPr txBox="1"/>
          <p:nvPr/>
        </p:nvSpPr>
        <p:spPr>
          <a:xfrm>
            <a:off x="9185910" y="4606290"/>
            <a:ext cx="2122170" cy="1113155"/>
          </a:xfrm>
          <a:prstGeom prst="rect">
            <a:avLst/>
          </a:prstGeom>
          <a:noFill/>
        </p:spPr>
        <p:txBody>
          <a:bodyPr wrap="square" rtlCol="0">
            <a:noAutofit/>
          </a:bodyPr>
          <a:p>
            <a:pPr algn="l"/>
            <a:r>
              <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队长：王一帆</a:t>
            </a:r>
            <a:endPar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指导教师：朱明</a:t>
            </a:r>
            <a:endPar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时间：</a:t>
            </a:r>
            <a:r>
              <a:rPr lang="en-US" altLang="zh-CN"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2025.9.20</a:t>
            </a:r>
            <a:endParaRPr lang="en-US" altLang="zh-CN" sz="16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p:txBody>
      </p:sp>
      <p:sp>
        <p:nvSpPr>
          <p:cNvPr id="8" name="矩形: 圆角 24"/>
          <p:cNvSpPr/>
          <p:nvPr/>
        </p:nvSpPr>
        <p:spPr>
          <a:xfrm>
            <a:off x="8896985" y="4410075"/>
            <a:ext cx="2553335" cy="1409700"/>
          </a:xfrm>
          <a:prstGeom prst="roundRect">
            <a:avLst>
              <a:gd name="adj" fmla="val 23866"/>
            </a:avLst>
          </a:prstGeom>
          <a:solidFill>
            <a:srgbClr val="073465">
              <a:alpha val="40000"/>
            </a:srgb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华康俪金黑W8(P)" panose="020B0800000000000000" charset="-122"/>
              <a:ea typeface="华康俪金黑W8(P)" panose="020B0800000000000000" charset="-122"/>
            </a:endParaRPr>
          </a:p>
        </p:txBody>
      </p:sp>
      <p:sp>
        <p:nvSpPr>
          <p:cNvPr id="10" name="矩形: 圆角 2"/>
          <p:cNvSpPr/>
          <p:nvPr/>
        </p:nvSpPr>
        <p:spPr>
          <a:xfrm>
            <a:off x="8853170" y="4319905"/>
            <a:ext cx="2545715" cy="1459865"/>
          </a:xfrm>
          <a:prstGeom prst="roundRect">
            <a:avLst>
              <a:gd name="adj" fmla="val 23866"/>
            </a:avLst>
          </a:prstGeom>
          <a:solidFill>
            <a:srgbClr val="EFF0F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华康俪金黑W8(P)" panose="020B0800000000000000" charset="-122"/>
              <a:ea typeface="华康俪金黑W8(P)" panose="020B0800000000000000" charset="-122"/>
            </a:endParaRPr>
          </a:p>
        </p:txBody>
      </p:sp>
      <p:sp>
        <p:nvSpPr>
          <p:cNvPr id="12" name="文本框 11"/>
          <p:cNvSpPr txBox="1"/>
          <p:nvPr/>
        </p:nvSpPr>
        <p:spPr>
          <a:xfrm>
            <a:off x="8846820" y="4410075"/>
            <a:ext cx="2653665" cy="1443355"/>
          </a:xfrm>
          <a:prstGeom prst="rect">
            <a:avLst/>
          </a:prstGeom>
          <a:noFill/>
        </p:spPr>
        <p:txBody>
          <a:bodyPr wrap="square" rtlCol="0">
            <a:noAutofit/>
          </a:bodyPr>
          <a:p>
            <a:pPr algn="l"/>
            <a:r>
              <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队伍：加油才队</a:t>
            </a:r>
            <a:endPar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汇报人：王一帆</a:t>
            </a:r>
            <a:endPar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队员：李左童、</a:t>
            </a:r>
            <a:r>
              <a:rPr lang="en-US" altLang="zh-CN"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Zenith</a:t>
            </a:r>
            <a:endPar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a:p>
            <a:pPr algn="l"/>
            <a:r>
              <a:rPr lang="zh-CN" altLang="en-US"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时间：</a:t>
            </a:r>
            <a:r>
              <a:rPr lang="en-US" altLang="zh-CN"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rPr>
              <a:t>2025.10.18</a:t>
            </a:r>
            <a:endParaRPr lang="en-US" altLang="zh-CN" sz="2000" dirty="0">
              <a:ln w="0">
                <a:noFill/>
              </a:ln>
              <a:solidFill>
                <a:schemeClr val="bg2">
                  <a:lumMod val="25000"/>
                </a:schemeClr>
              </a:solidFill>
              <a:latin typeface="华康俪金黑W8(P)" panose="020B0800000000000000" charset="-122"/>
              <a:ea typeface="华康俪金黑W8(P)" panose="020B0800000000000000" charset="-122"/>
              <a:cs typeface="华康俪金黑W8(P)" panose="020B0800000000000000"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pattFill prst="trellis">
          <a:fgClr>
            <a:srgbClr val="EFF0F7"/>
          </a:fgClr>
          <a:bgClr>
            <a:schemeClr val="bg1"/>
          </a:bgClr>
        </a:pattFill>
        <a:effectLst/>
      </p:bgPr>
    </p:bg>
    <p:spTree>
      <p:nvGrpSpPr>
        <p:cNvPr id="1" name=""/>
        <p:cNvGrpSpPr/>
        <p:nvPr/>
      </p:nvGrpSpPr>
      <p:grpSpPr>
        <a:xfrm>
          <a:off x="0" y="0"/>
          <a:ext cx="0" cy="0"/>
          <a:chOff x="0" y="0"/>
          <a:chExt cx="0" cy="0"/>
        </a:xfrm>
      </p:grpSpPr>
      <p:sp>
        <p:nvSpPr>
          <p:cNvPr id="56" name="任意多边形: 形状 55"/>
          <p:cNvSpPr/>
          <p:nvPr/>
        </p:nvSpPr>
        <p:spPr>
          <a:xfrm rot="10800000">
            <a:off x="0" y="5217300"/>
            <a:ext cx="12192000" cy="1342092"/>
          </a:xfrm>
          <a:custGeom>
            <a:avLst/>
            <a:gdLst>
              <a:gd name="connsiteX0" fmla="*/ 3486150 w 12192000"/>
              <a:gd name="connsiteY0" fmla="*/ 2027919 h 2028705"/>
              <a:gd name="connsiteX1" fmla="*/ 1409700 w 12192000"/>
              <a:gd name="connsiteY1" fmla="*/ 1716469 h 2028705"/>
              <a:gd name="connsiteX2" fmla="*/ 3721 w 12192000"/>
              <a:gd name="connsiteY2" fmla="*/ 1810350 h 2028705"/>
              <a:gd name="connsiteX3" fmla="*/ 0 w 12192000"/>
              <a:gd name="connsiteY3" fmla="*/ 1811183 h 2028705"/>
              <a:gd name="connsiteX4" fmla="*/ 0 w 12192000"/>
              <a:gd name="connsiteY4" fmla="*/ 0 h 2028705"/>
              <a:gd name="connsiteX5" fmla="*/ 12192000 w 12192000"/>
              <a:gd name="connsiteY5" fmla="*/ 0 h 2028705"/>
              <a:gd name="connsiteX6" fmla="*/ 12192000 w 12192000"/>
              <a:gd name="connsiteY6" fmla="*/ 1628208 h 2028705"/>
              <a:gd name="connsiteX7" fmla="*/ 12091839 w 12192000"/>
              <a:gd name="connsiteY7" fmla="*/ 1643067 h 2028705"/>
              <a:gd name="connsiteX8" fmla="*/ 10896600 w 12192000"/>
              <a:gd name="connsiteY8" fmla="*/ 1950056 h 2028705"/>
              <a:gd name="connsiteX9" fmla="*/ 9505950 w 12192000"/>
              <a:gd name="connsiteY9" fmla="*/ 1777028 h 2028705"/>
              <a:gd name="connsiteX10" fmla="*/ 7677150 w 12192000"/>
              <a:gd name="connsiteY10" fmla="*/ 2010616 h 2028705"/>
              <a:gd name="connsiteX11" fmla="*/ 5276850 w 12192000"/>
              <a:gd name="connsiteY11" fmla="*/ 1811634 h 2028705"/>
              <a:gd name="connsiteX12" fmla="*/ 3486150 w 12192000"/>
              <a:gd name="connsiteY12" fmla="*/ 2027919 h 20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2028705">
                <a:moveTo>
                  <a:pt x="3486150" y="2027919"/>
                </a:moveTo>
                <a:cubicBezTo>
                  <a:pt x="2841625" y="2012058"/>
                  <a:pt x="2044700" y="1736655"/>
                  <a:pt x="1409700" y="1716469"/>
                </a:cubicBezTo>
                <a:cubicBezTo>
                  <a:pt x="933450" y="1701329"/>
                  <a:pt x="391120" y="1730798"/>
                  <a:pt x="3721" y="1810350"/>
                </a:cubicBezTo>
                <a:lnTo>
                  <a:pt x="0" y="1811183"/>
                </a:lnTo>
                <a:lnTo>
                  <a:pt x="0" y="0"/>
                </a:lnTo>
                <a:lnTo>
                  <a:pt x="12192000" y="0"/>
                </a:lnTo>
                <a:lnTo>
                  <a:pt x="12192000" y="1628208"/>
                </a:lnTo>
                <a:lnTo>
                  <a:pt x="12091839" y="1643067"/>
                </a:lnTo>
                <a:cubicBezTo>
                  <a:pt x="11683603" y="1716198"/>
                  <a:pt x="11270456" y="1931672"/>
                  <a:pt x="10896600" y="1950056"/>
                </a:cubicBezTo>
                <a:cubicBezTo>
                  <a:pt x="10398125" y="1974568"/>
                  <a:pt x="10042525" y="1766935"/>
                  <a:pt x="9505950" y="1777028"/>
                </a:cubicBezTo>
                <a:cubicBezTo>
                  <a:pt x="8969375" y="1787121"/>
                  <a:pt x="8382000" y="2004848"/>
                  <a:pt x="7677150" y="2010616"/>
                </a:cubicBezTo>
                <a:cubicBezTo>
                  <a:pt x="6972300" y="2016383"/>
                  <a:pt x="5975350" y="1808750"/>
                  <a:pt x="5276850" y="1811634"/>
                </a:cubicBezTo>
                <a:cubicBezTo>
                  <a:pt x="4578350" y="1814518"/>
                  <a:pt x="4130675" y="2043780"/>
                  <a:pt x="3486150" y="2027919"/>
                </a:cubicBezTo>
                <a:close/>
              </a:path>
            </a:pathLst>
          </a:custGeom>
          <a:solidFill>
            <a:srgbClr val="1279EF">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55" name="任意多边形: 形状 54"/>
          <p:cNvSpPr/>
          <p:nvPr/>
        </p:nvSpPr>
        <p:spPr>
          <a:xfrm rot="10800000">
            <a:off x="0" y="5366604"/>
            <a:ext cx="12192000" cy="1342092"/>
          </a:xfrm>
          <a:custGeom>
            <a:avLst/>
            <a:gdLst>
              <a:gd name="connsiteX0" fmla="*/ 3486150 w 12192000"/>
              <a:gd name="connsiteY0" fmla="*/ 2027919 h 2028705"/>
              <a:gd name="connsiteX1" fmla="*/ 1409700 w 12192000"/>
              <a:gd name="connsiteY1" fmla="*/ 1716469 h 2028705"/>
              <a:gd name="connsiteX2" fmla="*/ 3721 w 12192000"/>
              <a:gd name="connsiteY2" fmla="*/ 1810350 h 2028705"/>
              <a:gd name="connsiteX3" fmla="*/ 0 w 12192000"/>
              <a:gd name="connsiteY3" fmla="*/ 1811183 h 2028705"/>
              <a:gd name="connsiteX4" fmla="*/ 0 w 12192000"/>
              <a:gd name="connsiteY4" fmla="*/ 0 h 2028705"/>
              <a:gd name="connsiteX5" fmla="*/ 12192000 w 12192000"/>
              <a:gd name="connsiteY5" fmla="*/ 0 h 2028705"/>
              <a:gd name="connsiteX6" fmla="*/ 12192000 w 12192000"/>
              <a:gd name="connsiteY6" fmla="*/ 1628208 h 2028705"/>
              <a:gd name="connsiteX7" fmla="*/ 12091839 w 12192000"/>
              <a:gd name="connsiteY7" fmla="*/ 1643067 h 2028705"/>
              <a:gd name="connsiteX8" fmla="*/ 10896600 w 12192000"/>
              <a:gd name="connsiteY8" fmla="*/ 1950056 h 2028705"/>
              <a:gd name="connsiteX9" fmla="*/ 9505950 w 12192000"/>
              <a:gd name="connsiteY9" fmla="*/ 1777028 h 2028705"/>
              <a:gd name="connsiteX10" fmla="*/ 7677150 w 12192000"/>
              <a:gd name="connsiteY10" fmla="*/ 2010616 h 2028705"/>
              <a:gd name="connsiteX11" fmla="*/ 5276850 w 12192000"/>
              <a:gd name="connsiteY11" fmla="*/ 1811634 h 2028705"/>
              <a:gd name="connsiteX12" fmla="*/ 3486150 w 12192000"/>
              <a:gd name="connsiteY12" fmla="*/ 2027919 h 20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2028705">
                <a:moveTo>
                  <a:pt x="3486150" y="2027919"/>
                </a:moveTo>
                <a:cubicBezTo>
                  <a:pt x="2841625" y="2012058"/>
                  <a:pt x="2044700" y="1736655"/>
                  <a:pt x="1409700" y="1716469"/>
                </a:cubicBezTo>
                <a:cubicBezTo>
                  <a:pt x="933450" y="1701329"/>
                  <a:pt x="391120" y="1730798"/>
                  <a:pt x="3721" y="1810350"/>
                </a:cubicBezTo>
                <a:lnTo>
                  <a:pt x="0" y="1811183"/>
                </a:lnTo>
                <a:lnTo>
                  <a:pt x="0" y="0"/>
                </a:lnTo>
                <a:lnTo>
                  <a:pt x="12192000" y="0"/>
                </a:lnTo>
                <a:lnTo>
                  <a:pt x="12192000" y="1628208"/>
                </a:lnTo>
                <a:lnTo>
                  <a:pt x="12091839" y="1643067"/>
                </a:lnTo>
                <a:cubicBezTo>
                  <a:pt x="11683603" y="1716198"/>
                  <a:pt x="11270456" y="1931672"/>
                  <a:pt x="10896600" y="1950056"/>
                </a:cubicBezTo>
                <a:cubicBezTo>
                  <a:pt x="10398125" y="1974568"/>
                  <a:pt x="10042525" y="1766935"/>
                  <a:pt x="9505950" y="1777028"/>
                </a:cubicBezTo>
                <a:cubicBezTo>
                  <a:pt x="8969375" y="1787121"/>
                  <a:pt x="8382000" y="2004848"/>
                  <a:pt x="7677150" y="2010616"/>
                </a:cubicBezTo>
                <a:cubicBezTo>
                  <a:pt x="6972300" y="2016383"/>
                  <a:pt x="5975350" y="1808750"/>
                  <a:pt x="5276850" y="1811634"/>
                </a:cubicBezTo>
                <a:cubicBezTo>
                  <a:pt x="4578350" y="1814518"/>
                  <a:pt x="4130675" y="2043780"/>
                  <a:pt x="3486150" y="2027919"/>
                </a:cubicBezTo>
                <a:close/>
              </a:path>
            </a:pathLst>
          </a:custGeom>
          <a:solidFill>
            <a:srgbClr val="1279E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6" name="矩形 5"/>
          <p:cNvSpPr/>
          <p:nvPr>
            <p:custDataLst>
              <p:tags r:id="rId1"/>
            </p:custDataLst>
          </p:nvPr>
        </p:nvSpPr>
        <p:spPr>
          <a:xfrm>
            <a:off x="0" y="4499670"/>
            <a:ext cx="12192000" cy="45719"/>
          </a:xfrm>
          <a:prstGeom prst="rect">
            <a:avLst/>
          </a:prstGeom>
          <a:gradFill>
            <a:gsLst>
              <a:gs pos="55000">
                <a:srgbClr val="00B0F0"/>
              </a:gs>
              <a:gs pos="0">
                <a:schemeClr val="accent1">
                  <a:lumMod val="60000"/>
                  <a:lumOff val="40000"/>
                </a:schemeClr>
              </a:gs>
              <a:gs pos="100000">
                <a:srgbClr val="0F72D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7" name="椭圆 6"/>
          <p:cNvSpPr/>
          <p:nvPr>
            <p:custDataLst>
              <p:tags r:id="rId2"/>
            </p:custDataLst>
          </p:nvPr>
        </p:nvSpPr>
        <p:spPr>
          <a:xfrm>
            <a:off x="361188" y="4408229"/>
            <a:ext cx="228600" cy="228600"/>
          </a:xfrm>
          <a:prstGeom prst="ellipse">
            <a:avLst/>
          </a:prstGeom>
          <a:solidFill>
            <a:srgbClr val="0F72DF"/>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8" name="椭圆 7"/>
          <p:cNvSpPr/>
          <p:nvPr>
            <p:custDataLst>
              <p:tags r:id="rId3"/>
            </p:custDataLst>
          </p:nvPr>
        </p:nvSpPr>
        <p:spPr>
          <a:xfrm>
            <a:off x="3183636" y="4408229"/>
            <a:ext cx="228600" cy="228600"/>
          </a:xfrm>
          <a:prstGeom prst="ellipse">
            <a:avLst/>
          </a:prstGeom>
          <a:solidFill>
            <a:srgbClr val="0F72DF"/>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9" name="椭圆 8"/>
          <p:cNvSpPr/>
          <p:nvPr>
            <p:custDataLst>
              <p:tags r:id="rId4"/>
            </p:custDataLst>
          </p:nvPr>
        </p:nvSpPr>
        <p:spPr>
          <a:xfrm>
            <a:off x="6006084" y="4408229"/>
            <a:ext cx="228600" cy="228600"/>
          </a:xfrm>
          <a:prstGeom prst="ellipse">
            <a:avLst/>
          </a:prstGeom>
          <a:solidFill>
            <a:srgbClr val="0F72DF"/>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10" name="椭圆 9"/>
          <p:cNvSpPr/>
          <p:nvPr>
            <p:custDataLst>
              <p:tags r:id="rId5"/>
            </p:custDataLst>
          </p:nvPr>
        </p:nvSpPr>
        <p:spPr>
          <a:xfrm>
            <a:off x="8828532" y="4408229"/>
            <a:ext cx="228600" cy="228600"/>
          </a:xfrm>
          <a:prstGeom prst="ellipse">
            <a:avLst/>
          </a:prstGeom>
          <a:solidFill>
            <a:srgbClr val="0F72DF"/>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cxnSp>
        <p:nvCxnSpPr>
          <p:cNvPr id="11" name="直接连接符 10"/>
          <p:cNvCxnSpPr/>
          <p:nvPr>
            <p:custDataLst>
              <p:tags r:id="rId6"/>
            </p:custDataLst>
          </p:nvPr>
        </p:nvCxnSpPr>
        <p:spPr>
          <a:xfrm flipH="1" flipV="1">
            <a:off x="470916" y="1975926"/>
            <a:ext cx="9144" cy="2432303"/>
          </a:xfrm>
          <a:prstGeom prst="line">
            <a:avLst/>
          </a:prstGeom>
          <a:ln w="19050" cap="rnd" cmpd="sng">
            <a:solidFill>
              <a:schemeClr val="bg2">
                <a:lumMod val="50000"/>
                <a:alpha val="71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7"/>
            </p:custDataLst>
          </p:nvPr>
        </p:nvCxnSpPr>
        <p:spPr>
          <a:xfrm flipH="1" flipV="1">
            <a:off x="3293364" y="1975925"/>
            <a:ext cx="9144" cy="2432303"/>
          </a:xfrm>
          <a:prstGeom prst="line">
            <a:avLst/>
          </a:prstGeom>
          <a:ln w="19050" cap="rnd" cmpd="sng">
            <a:solidFill>
              <a:schemeClr val="bg2">
                <a:lumMod val="50000"/>
                <a:alpha val="71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8"/>
            </p:custDataLst>
          </p:nvPr>
        </p:nvCxnSpPr>
        <p:spPr>
          <a:xfrm flipH="1" flipV="1">
            <a:off x="6115812" y="1975924"/>
            <a:ext cx="9144" cy="2432303"/>
          </a:xfrm>
          <a:prstGeom prst="line">
            <a:avLst/>
          </a:prstGeom>
          <a:ln w="19050" cap="rnd" cmpd="sng">
            <a:solidFill>
              <a:schemeClr val="bg2">
                <a:lumMod val="50000"/>
                <a:alpha val="71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9"/>
            </p:custDataLst>
          </p:nvPr>
        </p:nvCxnSpPr>
        <p:spPr>
          <a:xfrm flipH="1" flipV="1">
            <a:off x="8938260" y="1975923"/>
            <a:ext cx="9144" cy="2432303"/>
          </a:xfrm>
          <a:prstGeom prst="line">
            <a:avLst/>
          </a:prstGeom>
          <a:ln w="19050" cap="rnd" cmpd="sng">
            <a:solidFill>
              <a:schemeClr val="bg2">
                <a:lumMod val="50000"/>
                <a:alpha val="71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10"/>
            </p:custDataLst>
          </p:nvPr>
        </p:nvSpPr>
        <p:spPr>
          <a:xfrm>
            <a:off x="618490" y="2640965"/>
            <a:ext cx="2590800" cy="681990"/>
          </a:xfrm>
          <a:prstGeom prst="rect">
            <a:avLst/>
          </a:prstGeom>
          <a:noFill/>
        </p:spPr>
        <p:txBody>
          <a:bodyPr wrap="square" rtlCol="0">
            <a:spAutoFit/>
          </a:bodyPr>
          <a:lstStyle>
            <a:defPPr>
              <a:defRPr lang="zh-CN"/>
            </a:defPPr>
            <a:lvl1pPr>
              <a:lnSpc>
                <a:spcPct val="120000"/>
              </a:lnSpc>
              <a:defRPr sz="2000" spc="300">
                <a:solidFill>
                  <a:schemeClr val="bg2">
                    <a:lumMod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zh-CN" altLang="en-US" sz="3200" dirty="0">
                <a:latin typeface="华康俪金黑W8(P)" panose="020B0800000000000000" charset="-122"/>
                <a:ea typeface="华康俪金黑W8(P)" panose="020B0800000000000000" charset="-122"/>
              </a:rPr>
              <a:t>灵感及思路</a:t>
            </a:r>
            <a:endParaRPr lang="zh-CN" altLang="en-US" sz="3200" dirty="0">
              <a:latin typeface="华康俪金黑W8(P)" panose="020B0800000000000000" charset="-122"/>
              <a:ea typeface="华康俪金黑W8(P)" panose="020B0800000000000000" charset="-122"/>
            </a:endParaRPr>
          </a:p>
        </p:txBody>
      </p:sp>
      <p:sp>
        <p:nvSpPr>
          <p:cNvPr id="18" name="文本框 17"/>
          <p:cNvSpPr txBox="1"/>
          <p:nvPr>
            <p:custDataLst>
              <p:tags r:id="rId11"/>
            </p:custDataLst>
          </p:nvPr>
        </p:nvSpPr>
        <p:spPr>
          <a:xfrm>
            <a:off x="618333" y="1979409"/>
            <a:ext cx="824485" cy="681990"/>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nSpc>
                <a:spcPct val="120000"/>
              </a:lnSpc>
            </a:pPr>
            <a:r>
              <a:rPr lang="en-US" altLang="zh-CN" sz="3200" spc="140" dirty="0">
                <a:solidFill>
                  <a:srgbClr val="1279EF"/>
                </a:solidFill>
                <a:latin typeface="华康俪金黑W8(P)" panose="020B0800000000000000" charset="-122"/>
                <a:ea typeface="华康俪金黑W8(P)" panose="020B0800000000000000" charset="-122"/>
                <a:cs typeface="包图简圆体" panose="02010601030101010101" charset="-122"/>
              </a:rPr>
              <a:t>01</a:t>
            </a:r>
            <a:endParaRPr lang="en-US" altLang="zh-CN" sz="3200" spc="140" dirty="0">
              <a:solidFill>
                <a:srgbClr val="1279EF"/>
              </a:solidFill>
              <a:latin typeface="华康俪金黑W8(P)" panose="020B0800000000000000" charset="-122"/>
              <a:ea typeface="华康俪金黑W8(P)" panose="020B0800000000000000" charset="-122"/>
              <a:cs typeface="包图简圆体" panose="02010601030101010101" charset="-122"/>
            </a:endParaRPr>
          </a:p>
        </p:txBody>
      </p:sp>
      <p:sp>
        <p:nvSpPr>
          <p:cNvPr id="19" name="文本框 18"/>
          <p:cNvSpPr txBox="1"/>
          <p:nvPr>
            <p:custDataLst>
              <p:tags r:id="rId12"/>
            </p:custDataLst>
          </p:nvPr>
        </p:nvSpPr>
        <p:spPr>
          <a:xfrm>
            <a:off x="3444240" y="2640965"/>
            <a:ext cx="2169160" cy="681990"/>
          </a:xfrm>
          <a:prstGeom prst="rect">
            <a:avLst/>
          </a:prstGeom>
          <a:noFill/>
        </p:spPr>
        <p:txBody>
          <a:bodyPr wrap="square" rtlCol="0">
            <a:spAutoFit/>
          </a:bodyPr>
          <a:lstStyle>
            <a:defPPr>
              <a:defRPr lang="zh-CN"/>
            </a:defPPr>
            <a:lvl1pPr>
              <a:lnSpc>
                <a:spcPct val="120000"/>
              </a:lnSpc>
              <a:defRPr sz="2000" spc="300">
                <a:solidFill>
                  <a:schemeClr val="bg2">
                    <a:lumMod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zh-CN" altLang="en-US" sz="3200" dirty="0">
                <a:latin typeface="华康俪金黑W8(P)" panose="020B0800000000000000" charset="-122"/>
                <a:ea typeface="华康俪金黑W8(P)" panose="020B0800000000000000" charset="-122"/>
              </a:rPr>
              <a:t>项目设计</a:t>
            </a:r>
            <a:endParaRPr lang="zh-CN" altLang="en-US" sz="3200" dirty="0">
              <a:latin typeface="华康俪金黑W8(P)" panose="020B0800000000000000" charset="-122"/>
              <a:ea typeface="华康俪金黑W8(P)" panose="020B0800000000000000" charset="-122"/>
            </a:endParaRPr>
          </a:p>
        </p:txBody>
      </p:sp>
      <p:sp>
        <p:nvSpPr>
          <p:cNvPr id="22" name="文本框 21"/>
          <p:cNvSpPr txBox="1"/>
          <p:nvPr>
            <p:custDataLst>
              <p:tags r:id="rId13"/>
            </p:custDataLst>
          </p:nvPr>
        </p:nvSpPr>
        <p:spPr>
          <a:xfrm>
            <a:off x="3444163" y="1979409"/>
            <a:ext cx="824485" cy="654666"/>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nSpc>
                <a:spcPct val="120000"/>
              </a:lnSpc>
            </a:pPr>
            <a:r>
              <a:rPr lang="en-US" altLang="zh-CN" sz="3200" spc="140" dirty="0">
                <a:solidFill>
                  <a:srgbClr val="1279EF"/>
                </a:solidFill>
                <a:latin typeface="华康俪金黑W8(P)" panose="020B0800000000000000" charset="-122"/>
                <a:ea typeface="华康俪金黑W8(P)" panose="020B0800000000000000" charset="-122"/>
                <a:cs typeface="包图简圆体" panose="02010601030101010101" charset="-122"/>
              </a:rPr>
              <a:t>02</a:t>
            </a:r>
            <a:endParaRPr lang="en-US" altLang="zh-CN" sz="3200" spc="140" dirty="0">
              <a:solidFill>
                <a:srgbClr val="1279EF"/>
              </a:solidFill>
              <a:latin typeface="华康俪金黑W8(P)" panose="020B0800000000000000" charset="-122"/>
              <a:ea typeface="华康俪金黑W8(P)" panose="020B0800000000000000" charset="-122"/>
              <a:cs typeface="包图简圆体" panose="02010601030101010101" charset="-122"/>
            </a:endParaRPr>
          </a:p>
        </p:txBody>
      </p:sp>
      <p:sp>
        <p:nvSpPr>
          <p:cNvPr id="23" name="文本框 22"/>
          <p:cNvSpPr txBox="1"/>
          <p:nvPr>
            <p:custDataLst>
              <p:tags r:id="rId14"/>
            </p:custDataLst>
          </p:nvPr>
        </p:nvSpPr>
        <p:spPr>
          <a:xfrm>
            <a:off x="6309995" y="2640965"/>
            <a:ext cx="2064385" cy="681990"/>
          </a:xfrm>
          <a:prstGeom prst="rect">
            <a:avLst/>
          </a:prstGeom>
          <a:noFill/>
        </p:spPr>
        <p:txBody>
          <a:bodyPr wrap="square" rtlCol="0">
            <a:spAutoFit/>
          </a:bodyPr>
          <a:lstStyle>
            <a:defPPr>
              <a:defRPr lang="zh-CN"/>
            </a:defPPr>
            <a:lvl1pPr>
              <a:lnSpc>
                <a:spcPct val="120000"/>
              </a:lnSpc>
              <a:defRPr sz="2000" b="1" spc="300">
                <a:solidFill>
                  <a:schemeClr val="bg2">
                    <a:lumMod val="25000"/>
                  </a:schemeClr>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sz="3200" b="0" dirty="0">
                <a:latin typeface="华康俪金黑W8(P)" panose="020B0800000000000000" charset="-122"/>
                <a:ea typeface="华康俪金黑W8(P)" panose="020B0800000000000000" charset="-122"/>
              </a:rPr>
              <a:t>功能演示</a:t>
            </a:r>
            <a:endParaRPr lang="zh-CN" altLang="en-US" sz="3200" b="0" dirty="0">
              <a:latin typeface="华康俪金黑W8(P)" panose="020B0800000000000000" charset="-122"/>
              <a:ea typeface="华康俪金黑W8(P)" panose="020B0800000000000000" charset="-122"/>
            </a:endParaRPr>
          </a:p>
        </p:txBody>
      </p:sp>
      <p:sp>
        <p:nvSpPr>
          <p:cNvPr id="26" name="文本框 25"/>
          <p:cNvSpPr txBox="1"/>
          <p:nvPr>
            <p:custDataLst>
              <p:tags r:id="rId15"/>
            </p:custDataLst>
          </p:nvPr>
        </p:nvSpPr>
        <p:spPr>
          <a:xfrm>
            <a:off x="6257467" y="1979409"/>
            <a:ext cx="824485" cy="654666"/>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nSpc>
                <a:spcPct val="120000"/>
              </a:lnSpc>
            </a:pPr>
            <a:r>
              <a:rPr lang="en-US" altLang="zh-CN" sz="3200" spc="140" dirty="0">
                <a:solidFill>
                  <a:srgbClr val="1279EF"/>
                </a:solidFill>
                <a:latin typeface="华康俪金黑W8(P)" panose="020B0800000000000000" charset="-122"/>
                <a:ea typeface="华康俪金黑W8(P)" panose="020B0800000000000000" charset="-122"/>
                <a:cs typeface="包图简圆体" panose="02010601030101010101" charset="-122"/>
              </a:rPr>
              <a:t>03</a:t>
            </a:r>
            <a:endParaRPr lang="en-US" altLang="zh-CN" sz="3200" spc="140" dirty="0">
              <a:solidFill>
                <a:srgbClr val="1279EF"/>
              </a:solidFill>
              <a:latin typeface="华康俪金黑W8(P)" panose="020B0800000000000000" charset="-122"/>
              <a:ea typeface="华康俪金黑W8(P)" panose="020B0800000000000000" charset="-122"/>
              <a:cs typeface="包图简圆体" panose="02010601030101010101" charset="-122"/>
            </a:endParaRPr>
          </a:p>
        </p:txBody>
      </p:sp>
      <p:sp>
        <p:nvSpPr>
          <p:cNvPr id="27" name="文本框 26"/>
          <p:cNvSpPr txBox="1"/>
          <p:nvPr>
            <p:custDataLst>
              <p:tags r:id="rId16"/>
            </p:custDataLst>
          </p:nvPr>
        </p:nvSpPr>
        <p:spPr>
          <a:xfrm>
            <a:off x="9146540" y="2640965"/>
            <a:ext cx="2041525" cy="681990"/>
          </a:xfrm>
          <a:prstGeom prst="rect">
            <a:avLst/>
          </a:prstGeom>
          <a:noFill/>
        </p:spPr>
        <p:txBody>
          <a:bodyPr wrap="square" rtlCol="0">
            <a:spAutoFit/>
          </a:bodyPr>
          <a:lstStyle>
            <a:defPPr>
              <a:defRPr lang="zh-CN"/>
            </a:defPPr>
            <a:lvl1pPr>
              <a:lnSpc>
                <a:spcPct val="120000"/>
              </a:lnSpc>
              <a:defRPr sz="2000" b="1" spc="300">
                <a:solidFill>
                  <a:schemeClr val="bg2">
                    <a:lumMod val="25000"/>
                  </a:schemeClr>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sz="3200" b="0" dirty="0">
                <a:latin typeface="华康俪金黑W8(P)" panose="020B0800000000000000" charset="-122"/>
                <a:ea typeface="华康俪金黑W8(P)" panose="020B0800000000000000" charset="-122"/>
              </a:rPr>
              <a:t>后续发展</a:t>
            </a:r>
            <a:endParaRPr lang="zh-CN" altLang="en-US" sz="3200" b="0" dirty="0">
              <a:latin typeface="华康俪金黑W8(P)" panose="020B0800000000000000" charset="-122"/>
              <a:ea typeface="华康俪金黑W8(P)" panose="020B0800000000000000" charset="-122"/>
            </a:endParaRPr>
          </a:p>
        </p:txBody>
      </p:sp>
      <p:sp>
        <p:nvSpPr>
          <p:cNvPr id="30" name="文本框 29"/>
          <p:cNvSpPr txBox="1"/>
          <p:nvPr>
            <p:custDataLst>
              <p:tags r:id="rId17"/>
            </p:custDataLst>
          </p:nvPr>
        </p:nvSpPr>
        <p:spPr>
          <a:xfrm>
            <a:off x="9070771" y="1979409"/>
            <a:ext cx="824485" cy="654666"/>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nSpc>
                <a:spcPct val="120000"/>
              </a:lnSpc>
            </a:pPr>
            <a:r>
              <a:rPr lang="en-US" altLang="zh-CN" sz="3200" spc="140" dirty="0">
                <a:solidFill>
                  <a:srgbClr val="1279EF"/>
                </a:solidFill>
                <a:latin typeface="华康俪金黑W8(P)" panose="020B0800000000000000" charset="-122"/>
                <a:ea typeface="华康俪金黑W8(P)" panose="020B0800000000000000" charset="-122"/>
                <a:cs typeface="包图简圆体" panose="02010601030101010101" charset="-122"/>
              </a:rPr>
              <a:t>04</a:t>
            </a:r>
            <a:endParaRPr lang="en-US" altLang="zh-CN" sz="3200" spc="140" dirty="0">
              <a:solidFill>
                <a:srgbClr val="1279EF"/>
              </a:solidFill>
              <a:latin typeface="华康俪金黑W8(P)" panose="020B0800000000000000" charset="-122"/>
              <a:ea typeface="华康俪金黑W8(P)" panose="020B0800000000000000" charset="-122"/>
              <a:cs typeface="包图简圆体" panose="02010601030101010101" charset="-122"/>
            </a:endParaRPr>
          </a:p>
        </p:txBody>
      </p:sp>
      <p:sp>
        <p:nvSpPr>
          <p:cNvPr id="39" name="文本框 38"/>
          <p:cNvSpPr txBox="1"/>
          <p:nvPr>
            <p:custDataLst>
              <p:tags r:id="rId18"/>
            </p:custDataLst>
          </p:nvPr>
        </p:nvSpPr>
        <p:spPr>
          <a:xfrm>
            <a:off x="690723" y="3627911"/>
            <a:ext cx="2222328" cy="414020"/>
          </a:xfrm>
          <a:prstGeom prst="rect">
            <a:avLst/>
          </a:prstGeom>
          <a:noFill/>
        </p:spPr>
        <p:txBody>
          <a:bodyPr wrap="square">
            <a:spAutoFit/>
          </a:bodyPr>
          <a:lstStyle>
            <a:defPPr>
              <a:defRPr lang="zh-CN"/>
            </a:defPPr>
            <a:lvl1pPr>
              <a:lnSpc>
                <a:spcPct val="150000"/>
              </a:lnSpc>
              <a:defRPr sz="1100" spc="12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1400" dirty="0">
                <a:solidFill>
                  <a:schemeClr val="bg2">
                    <a:lumMod val="25000"/>
                  </a:schemeClr>
                </a:solidFill>
                <a:latin typeface="华康俪金黑W8(P)" panose="020B0800000000000000" charset="-122"/>
                <a:ea typeface="华康俪金黑W8(P)" panose="020B0800000000000000" charset="-122"/>
              </a:rPr>
              <a:t>项目灵感与设计思路。</a:t>
            </a:r>
            <a:endParaRPr lang="zh-CN" altLang="en-US" sz="1400" dirty="0">
              <a:solidFill>
                <a:schemeClr val="bg2">
                  <a:lumMod val="25000"/>
                </a:schemeClr>
              </a:solidFill>
              <a:latin typeface="华康俪金黑W8(P)" panose="020B0800000000000000" charset="-122"/>
              <a:ea typeface="华康俪金黑W8(P)" panose="020B0800000000000000" charset="-122"/>
            </a:endParaRPr>
          </a:p>
        </p:txBody>
      </p:sp>
      <p:sp>
        <p:nvSpPr>
          <p:cNvPr id="40" name="文本框 39"/>
          <p:cNvSpPr txBox="1"/>
          <p:nvPr>
            <p:custDataLst>
              <p:tags r:id="rId19"/>
            </p:custDataLst>
          </p:nvPr>
        </p:nvSpPr>
        <p:spPr>
          <a:xfrm>
            <a:off x="3474008" y="3632356"/>
            <a:ext cx="2222328" cy="414020"/>
          </a:xfrm>
          <a:prstGeom prst="rect">
            <a:avLst/>
          </a:prstGeom>
          <a:noFill/>
        </p:spPr>
        <p:txBody>
          <a:bodyPr wrap="square">
            <a:spAutoFit/>
          </a:bodyPr>
          <a:lstStyle>
            <a:defPPr>
              <a:defRPr lang="zh-CN"/>
            </a:defPPr>
            <a:lvl1pPr>
              <a:lnSpc>
                <a:spcPct val="150000"/>
              </a:lnSpc>
              <a:defRPr sz="12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1400" dirty="0">
                <a:latin typeface="华康俪金黑W8(P)" panose="020B0800000000000000" charset="-122"/>
                <a:ea typeface="华康俪金黑W8(P)" panose="020B0800000000000000" charset="-122"/>
              </a:rPr>
              <a:t>整体架构与平台体系。</a:t>
            </a:r>
            <a:endParaRPr lang="zh-CN" altLang="en-US" sz="1400" dirty="0">
              <a:latin typeface="华康俪金黑W8(P)" panose="020B0800000000000000" charset="-122"/>
              <a:ea typeface="华康俪金黑W8(P)" panose="020B0800000000000000" charset="-122"/>
            </a:endParaRPr>
          </a:p>
        </p:txBody>
      </p:sp>
      <p:sp>
        <p:nvSpPr>
          <p:cNvPr id="41" name="文本框 40"/>
          <p:cNvSpPr txBox="1"/>
          <p:nvPr>
            <p:custDataLst>
              <p:tags r:id="rId20"/>
            </p:custDataLst>
          </p:nvPr>
        </p:nvSpPr>
        <p:spPr>
          <a:xfrm>
            <a:off x="6321602" y="3632356"/>
            <a:ext cx="2222328" cy="414020"/>
          </a:xfrm>
          <a:prstGeom prst="rect">
            <a:avLst/>
          </a:prstGeom>
          <a:noFill/>
        </p:spPr>
        <p:txBody>
          <a:bodyPr wrap="square">
            <a:spAutoFit/>
          </a:bodyPr>
          <a:lstStyle>
            <a:defPPr>
              <a:defRPr lang="zh-CN"/>
            </a:defPPr>
            <a:lvl1pPr>
              <a:lnSpc>
                <a:spcPct val="150000"/>
              </a:lnSpc>
              <a:defRPr sz="12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1400" dirty="0">
                <a:latin typeface="华康俪金黑W8(P)" panose="020B0800000000000000" charset="-122"/>
                <a:ea typeface="华康俪金黑W8(P)" panose="020B0800000000000000" charset="-122"/>
              </a:rPr>
              <a:t>功能演示，展示成果。</a:t>
            </a:r>
            <a:endParaRPr lang="zh-CN" altLang="en-US" sz="1400" dirty="0">
              <a:latin typeface="华康俪金黑W8(P)" panose="020B0800000000000000" charset="-122"/>
              <a:ea typeface="华康俪金黑W8(P)" panose="020B0800000000000000" charset="-122"/>
            </a:endParaRPr>
          </a:p>
        </p:txBody>
      </p:sp>
      <p:sp>
        <p:nvSpPr>
          <p:cNvPr id="42" name="文本框 41"/>
          <p:cNvSpPr txBox="1"/>
          <p:nvPr>
            <p:custDataLst>
              <p:tags r:id="rId21"/>
            </p:custDataLst>
          </p:nvPr>
        </p:nvSpPr>
        <p:spPr>
          <a:xfrm>
            <a:off x="9146540" y="3632200"/>
            <a:ext cx="2685415" cy="414020"/>
          </a:xfrm>
          <a:prstGeom prst="rect">
            <a:avLst/>
          </a:prstGeom>
          <a:noFill/>
        </p:spPr>
        <p:txBody>
          <a:bodyPr wrap="square">
            <a:spAutoFit/>
          </a:bodyPr>
          <a:lstStyle>
            <a:defPPr>
              <a:defRPr lang="zh-CN"/>
            </a:defPPr>
            <a:lvl1pPr>
              <a:lnSpc>
                <a:spcPct val="150000"/>
              </a:lnSpc>
              <a:defRPr sz="12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1400" dirty="0">
                <a:latin typeface="华康俪金黑W8(P)" panose="020B0800000000000000" charset="-122"/>
                <a:ea typeface="华康俪金黑W8(P)" panose="020B0800000000000000" charset="-122"/>
              </a:rPr>
              <a:t>开发计划与前景展望。</a:t>
            </a:r>
            <a:endParaRPr lang="zh-CN" altLang="en-US" sz="1400" dirty="0">
              <a:latin typeface="华康俪金黑W8(P)" panose="020B0800000000000000" charset="-122"/>
              <a:ea typeface="华康俪金黑W8(P)" panose="020B0800000000000000" charset="-122"/>
            </a:endParaRPr>
          </a:p>
        </p:txBody>
      </p:sp>
      <p:sp>
        <p:nvSpPr>
          <p:cNvPr id="43" name="文本框 42"/>
          <p:cNvSpPr txBox="1"/>
          <p:nvPr>
            <p:custDataLst>
              <p:tags r:id="rId22"/>
            </p:custDataLst>
          </p:nvPr>
        </p:nvSpPr>
        <p:spPr>
          <a:xfrm>
            <a:off x="690880" y="3264535"/>
            <a:ext cx="2660015" cy="414020"/>
          </a:xfrm>
          <a:prstGeom prst="rect">
            <a:avLst/>
          </a:prstGeom>
          <a:noFill/>
        </p:spPr>
        <p:txBody>
          <a:bodyPr wrap="square">
            <a:spAutoFit/>
          </a:bodyPr>
          <a:lstStyle>
            <a:defPPr>
              <a:defRPr lang="zh-CN"/>
            </a:defPPr>
            <a:lvl1pPr>
              <a:lnSpc>
                <a:spcPct val="150000"/>
              </a:lnSpc>
              <a:defRPr sz="12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1400" dirty="0">
                <a:solidFill>
                  <a:srgbClr val="90C2F8"/>
                </a:solidFill>
                <a:latin typeface="华康俪金黑W8(P)" panose="020B0800000000000000" charset="-122"/>
                <a:ea typeface="华康俪金黑W8(P)" panose="020B0800000000000000" charset="-122"/>
              </a:rPr>
              <a:t>INSPIRATION</a:t>
            </a:r>
            <a:endParaRPr lang="en-US" altLang="zh-CN" sz="1400" dirty="0">
              <a:solidFill>
                <a:srgbClr val="90C2F8"/>
              </a:solidFill>
              <a:latin typeface="华康俪金黑W8(P)" panose="020B0800000000000000" charset="-122"/>
              <a:ea typeface="华康俪金黑W8(P)" panose="020B0800000000000000" charset="-122"/>
            </a:endParaRPr>
          </a:p>
        </p:txBody>
      </p:sp>
      <p:sp>
        <p:nvSpPr>
          <p:cNvPr id="44" name="文本框 43"/>
          <p:cNvSpPr txBox="1"/>
          <p:nvPr>
            <p:custDataLst>
              <p:tags r:id="rId23"/>
            </p:custDataLst>
          </p:nvPr>
        </p:nvSpPr>
        <p:spPr>
          <a:xfrm>
            <a:off x="3485515" y="3264535"/>
            <a:ext cx="2420620" cy="414020"/>
          </a:xfrm>
          <a:prstGeom prst="rect">
            <a:avLst/>
          </a:prstGeom>
          <a:noFill/>
        </p:spPr>
        <p:txBody>
          <a:bodyPr wrap="square">
            <a:spAutoFit/>
          </a:bodyPr>
          <a:lstStyle>
            <a:defPPr>
              <a:defRPr lang="zh-CN"/>
            </a:defPPr>
            <a:lvl1pPr>
              <a:lnSpc>
                <a:spcPct val="150000"/>
              </a:lnSpc>
              <a:defRPr sz="1100" spc="120">
                <a:solidFill>
                  <a:srgbClr val="90C2F8"/>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1400" dirty="0">
                <a:latin typeface="华康俪金黑W8(P)" panose="020B0800000000000000" charset="-122"/>
                <a:ea typeface="华康俪金黑W8(P)" panose="020B0800000000000000" charset="-122"/>
              </a:rPr>
              <a:t>PROJECT DESIGNS</a:t>
            </a:r>
            <a:endParaRPr lang="en-US" altLang="zh-CN" sz="1400" dirty="0">
              <a:latin typeface="华康俪金黑W8(P)" panose="020B0800000000000000" charset="-122"/>
              <a:ea typeface="华康俪金黑W8(P)" panose="020B0800000000000000" charset="-122"/>
            </a:endParaRPr>
          </a:p>
        </p:txBody>
      </p:sp>
      <p:sp>
        <p:nvSpPr>
          <p:cNvPr id="45" name="文本框 44"/>
          <p:cNvSpPr txBox="1"/>
          <p:nvPr>
            <p:custDataLst>
              <p:tags r:id="rId24"/>
            </p:custDataLst>
          </p:nvPr>
        </p:nvSpPr>
        <p:spPr>
          <a:xfrm>
            <a:off x="6334760" y="3264535"/>
            <a:ext cx="2270125" cy="414020"/>
          </a:xfrm>
          <a:prstGeom prst="rect">
            <a:avLst/>
          </a:prstGeom>
          <a:noFill/>
        </p:spPr>
        <p:txBody>
          <a:bodyPr wrap="square">
            <a:spAutoFit/>
          </a:bodyPr>
          <a:lstStyle>
            <a:defPPr>
              <a:defRPr lang="zh-CN"/>
            </a:defPPr>
            <a:lvl1pPr>
              <a:lnSpc>
                <a:spcPct val="150000"/>
              </a:lnSpc>
              <a:defRPr sz="1100" spc="120">
                <a:solidFill>
                  <a:srgbClr val="90C2F8"/>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1400" dirty="0">
                <a:latin typeface="华康俪金黑W8(P)" panose="020B0800000000000000" charset="-122"/>
                <a:ea typeface="华康俪金黑W8(P)" panose="020B0800000000000000" charset="-122"/>
              </a:rPr>
              <a:t>DEMONSTRATION</a:t>
            </a:r>
            <a:endParaRPr lang="en-US" altLang="zh-CN" sz="1400" dirty="0">
              <a:latin typeface="华康俪金黑W8(P)" panose="020B0800000000000000" charset="-122"/>
              <a:ea typeface="华康俪金黑W8(P)" panose="020B0800000000000000" charset="-122"/>
            </a:endParaRPr>
          </a:p>
        </p:txBody>
      </p:sp>
      <p:sp>
        <p:nvSpPr>
          <p:cNvPr id="46" name="文本框 45"/>
          <p:cNvSpPr txBox="1"/>
          <p:nvPr>
            <p:custDataLst>
              <p:tags r:id="rId25"/>
            </p:custDataLst>
          </p:nvPr>
        </p:nvSpPr>
        <p:spPr>
          <a:xfrm>
            <a:off x="9168561" y="3264818"/>
            <a:ext cx="2094312" cy="414020"/>
          </a:xfrm>
          <a:prstGeom prst="rect">
            <a:avLst/>
          </a:prstGeom>
          <a:noFill/>
        </p:spPr>
        <p:txBody>
          <a:bodyPr wrap="square">
            <a:spAutoFit/>
          </a:bodyPr>
          <a:lstStyle>
            <a:defPPr>
              <a:defRPr lang="zh-CN"/>
            </a:defPPr>
            <a:lvl1pPr>
              <a:lnSpc>
                <a:spcPct val="150000"/>
              </a:lnSpc>
              <a:defRPr sz="1100" spc="120">
                <a:solidFill>
                  <a:srgbClr val="90C2F8"/>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1400" dirty="0">
                <a:latin typeface="华康俪金黑W8(P)" panose="020B0800000000000000" charset="-122"/>
                <a:ea typeface="华康俪金黑W8(P)" panose="020B0800000000000000" charset="-122"/>
              </a:rPr>
              <a:t>FUTURE PLAN</a:t>
            </a:r>
            <a:endParaRPr lang="en-US" altLang="zh-CN" sz="1400" dirty="0">
              <a:latin typeface="华康俪金黑W8(P)" panose="020B0800000000000000" charset="-122"/>
              <a:ea typeface="华康俪金黑W8(P)" panose="020B0800000000000000" charset="-122"/>
            </a:endParaRPr>
          </a:p>
        </p:txBody>
      </p:sp>
      <p:sp>
        <p:nvSpPr>
          <p:cNvPr id="33" name="文本框 32"/>
          <p:cNvSpPr txBox="1"/>
          <p:nvPr/>
        </p:nvSpPr>
        <p:spPr>
          <a:xfrm>
            <a:off x="5372735" y="327660"/>
            <a:ext cx="1496060" cy="768350"/>
          </a:xfrm>
          <a:prstGeom prst="rect">
            <a:avLst/>
          </a:prstGeom>
          <a:noFill/>
          <a:ln>
            <a:noFill/>
          </a:ln>
          <a:effectLst/>
        </p:spPr>
        <p:txBody>
          <a:bodyPr wrap="square" rtlCol="0">
            <a:spAutoFit/>
          </a:bodyPr>
          <a:lstStyle>
            <a:defPPr>
              <a:defRPr lang="zh-CN"/>
            </a:defPPr>
            <a:lvl1pPr algn="dist">
              <a:defRPr sz="4800" spc="120">
                <a:ln>
                  <a:solidFill>
                    <a:srgbClr val="1279EF">
                      <a:alpha val="39000"/>
                    </a:srgbClr>
                  </a:solidFill>
                </a:ln>
                <a:solidFill>
                  <a:schemeClr val="bg2">
                    <a:lumMod val="25000"/>
                  </a:schemeClr>
                </a:solidFill>
                <a:effectLst>
                  <a:outerShdw blurRad="50800" dist="76200" dir="2700000" algn="tl" rotWithShape="0">
                    <a:prstClr val="black">
                      <a:alpha val="28000"/>
                    </a:prstClr>
                  </a:outerShdw>
                </a:effectLst>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gn="dist"/>
            <a:r>
              <a:rPr lang="zh-CN" altLang="en-US" sz="4400" dirty="0">
                <a:latin typeface="华康俪金黑W8(P)" panose="020B0800000000000000" charset="-122"/>
                <a:ea typeface="华康俪金黑W8(P)" panose="020B0800000000000000" charset="-122"/>
                <a:cs typeface="包图简圆体" panose="02010601030101010101" charset="-122"/>
              </a:rPr>
              <a:t>目录</a:t>
            </a:r>
            <a:endParaRPr lang="zh-CN" altLang="en-US" sz="4400" dirty="0">
              <a:latin typeface="华康俪金黑W8(P)" panose="020B0800000000000000" charset="-122"/>
              <a:ea typeface="华康俪金黑W8(P)" panose="020B0800000000000000" charset="-122"/>
              <a:cs typeface="包图简圆体" panose="02010601030101010101" charset="-122"/>
            </a:endParaRPr>
          </a:p>
        </p:txBody>
      </p:sp>
      <p:sp>
        <p:nvSpPr>
          <p:cNvPr id="34" name="文本框 33"/>
          <p:cNvSpPr txBox="1"/>
          <p:nvPr/>
        </p:nvSpPr>
        <p:spPr>
          <a:xfrm>
            <a:off x="5173819" y="1022465"/>
            <a:ext cx="1902273" cy="460375"/>
          </a:xfrm>
          <a:prstGeom prst="rect">
            <a:avLst/>
          </a:prstGeom>
          <a:noFill/>
          <a:ln>
            <a:noFill/>
          </a:ln>
          <a:effectLst/>
        </p:spPr>
        <p:txBody>
          <a:bodyPr wrap="square" rtlCol="0">
            <a:spAutoFit/>
          </a:bodyPr>
          <a:lstStyle>
            <a:defPPr>
              <a:defRPr lang="zh-CN"/>
            </a:defPPr>
            <a:lvl1pPr algn="dist">
              <a:defRPr sz="4800" spc="120">
                <a:ln>
                  <a:solidFill>
                    <a:srgbClr val="1279EF">
                      <a:alpha val="39000"/>
                    </a:srgbClr>
                  </a:solidFill>
                </a:ln>
                <a:solidFill>
                  <a:schemeClr val="bg2">
                    <a:lumMod val="25000"/>
                  </a:schemeClr>
                </a:solidFill>
                <a:effectLst>
                  <a:outerShdw blurRad="50800" dist="76200" dir="2700000" algn="tl" rotWithShape="0">
                    <a:prstClr val="black">
                      <a:alpha val="28000"/>
                    </a:prstClr>
                  </a:outerShdw>
                </a:effectLst>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r>
              <a:rPr lang="en-US" altLang="zh-CN" sz="2400" dirty="0">
                <a:latin typeface="华康俪金黑W8(P)" panose="020B0800000000000000" charset="-122"/>
                <a:ea typeface="华康俪金黑W8(P)" panose="020B0800000000000000" charset="-122"/>
                <a:cs typeface="阿里巴巴普惠体 Medium" panose="00020600040101010101" pitchFamily="18" charset="-122"/>
              </a:rPr>
              <a:t>CONTENT</a:t>
            </a:r>
            <a:endParaRPr lang="en-US" altLang="zh-CN" sz="2400" dirty="0">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54" name="任意多边形: 形状 53"/>
          <p:cNvSpPr/>
          <p:nvPr/>
        </p:nvSpPr>
        <p:spPr>
          <a:xfrm rot="10800000">
            <a:off x="0" y="5515908"/>
            <a:ext cx="12192000" cy="1342092"/>
          </a:xfrm>
          <a:custGeom>
            <a:avLst/>
            <a:gdLst>
              <a:gd name="connsiteX0" fmla="*/ 3486150 w 12192000"/>
              <a:gd name="connsiteY0" fmla="*/ 2027919 h 2028705"/>
              <a:gd name="connsiteX1" fmla="*/ 1409700 w 12192000"/>
              <a:gd name="connsiteY1" fmla="*/ 1716469 h 2028705"/>
              <a:gd name="connsiteX2" fmla="*/ 3721 w 12192000"/>
              <a:gd name="connsiteY2" fmla="*/ 1810350 h 2028705"/>
              <a:gd name="connsiteX3" fmla="*/ 0 w 12192000"/>
              <a:gd name="connsiteY3" fmla="*/ 1811183 h 2028705"/>
              <a:gd name="connsiteX4" fmla="*/ 0 w 12192000"/>
              <a:gd name="connsiteY4" fmla="*/ 0 h 2028705"/>
              <a:gd name="connsiteX5" fmla="*/ 12192000 w 12192000"/>
              <a:gd name="connsiteY5" fmla="*/ 0 h 2028705"/>
              <a:gd name="connsiteX6" fmla="*/ 12192000 w 12192000"/>
              <a:gd name="connsiteY6" fmla="*/ 1628208 h 2028705"/>
              <a:gd name="connsiteX7" fmla="*/ 12091839 w 12192000"/>
              <a:gd name="connsiteY7" fmla="*/ 1643067 h 2028705"/>
              <a:gd name="connsiteX8" fmla="*/ 10896600 w 12192000"/>
              <a:gd name="connsiteY8" fmla="*/ 1950056 h 2028705"/>
              <a:gd name="connsiteX9" fmla="*/ 9505950 w 12192000"/>
              <a:gd name="connsiteY9" fmla="*/ 1777028 h 2028705"/>
              <a:gd name="connsiteX10" fmla="*/ 7677150 w 12192000"/>
              <a:gd name="connsiteY10" fmla="*/ 2010616 h 2028705"/>
              <a:gd name="connsiteX11" fmla="*/ 5276850 w 12192000"/>
              <a:gd name="connsiteY11" fmla="*/ 1811634 h 2028705"/>
              <a:gd name="connsiteX12" fmla="*/ 3486150 w 12192000"/>
              <a:gd name="connsiteY12" fmla="*/ 2027919 h 20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2028705">
                <a:moveTo>
                  <a:pt x="3486150" y="2027919"/>
                </a:moveTo>
                <a:cubicBezTo>
                  <a:pt x="2841625" y="2012058"/>
                  <a:pt x="2044700" y="1736655"/>
                  <a:pt x="1409700" y="1716469"/>
                </a:cubicBezTo>
                <a:cubicBezTo>
                  <a:pt x="933450" y="1701329"/>
                  <a:pt x="391120" y="1730798"/>
                  <a:pt x="3721" y="1810350"/>
                </a:cubicBezTo>
                <a:lnTo>
                  <a:pt x="0" y="1811183"/>
                </a:lnTo>
                <a:lnTo>
                  <a:pt x="0" y="0"/>
                </a:lnTo>
                <a:lnTo>
                  <a:pt x="12192000" y="0"/>
                </a:lnTo>
                <a:lnTo>
                  <a:pt x="12192000" y="1628208"/>
                </a:lnTo>
                <a:lnTo>
                  <a:pt x="12091839" y="1643067"/>
                </a:lnTo>
                <a:cubicBezTo>
                  <a:pt x="11683603" y="1716198"/>
                  <a:pt x="11270456" y="1931672"/>
                  <a:pt x="10896600" y="1950056"/>
                </a:cubicBezTo>
                <a:cubicBezTo>
                  <a:pt x="10398125" y="1974568"/>
                  <a:pt x="10042525" y="1766935"/>
                  <a:pt x="9505950" y="1777028"/>
                </a:cubicBezTo>
                <a:cubicBezTo>
                  <a:pt x="8969375" y="1787121"/>
                  <a:pt x="8382000" y="2004848"/>
                  <a:pt x="7677150" y="2010616"/>
                </a:cubicBezTo>
                <a:cubicBezTo>
                  <a:pt x="6972300" y="2016383"/>
                  <a:pt x="5975350" y="1808750"/>
                  <a:pt x="5276850" y="1811634"/>
                </a:cubicBezTo>
                <a:cubicBezTo>
                  <a:pt x="4578350" y="1814518"/>
                  <a:pt x="4130675" y="2043780"/>
                  <a:pt x="3486150" y="2027919"/>
                </a:cubicBezTo>
                <a:close/>
              </a:path>
            </a:pathLst>
          </a:cu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57" name="文本框 56"/>
          <p:cNvSpPr txBox="1"/>
          <p:nvPr/>
        </p:nvSpPr>
        <p:spPr>
          <a:xfrm>
            <a:off x="1442569" y="6064747"/>
            <a:ext cx="9137952" cy="414020"/>
          </a:xfrm>
          <a:prstGeom prst="rect">
            <a:avLst/>
          </a:prstGeom>
          <a:noFill/>
        </p:spPr>
        <p:txBody>
          <a:bodyPr wrap="square">
            <a:spAutoFit/>
          </a:bodyPr>
          <a:lstStyle/>
          <a:p>
            <a:pPr algn="ctr">
              <a:lnSpc>
                <a:spcPct val="150000"/>
              </a:lnSpc>
            </a:pPr>
            <a:r>
              <a:rPr lang="en-US" altLang="zh-CN" sz="14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4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智能格式转换平台、便捷分享工具</a:t>
            </a:r>
            <a:endParaRPr lang="zh-CN" altLang="en-US" sz="14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a:off x="0" y="546574"/>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13" name="任意多边形: 形状 12"/>
          <p:cNvSpPr/>
          <p:nvPr/>
        </p:nvSpPr>
        <p:spPr>
          <a:xfrm>
            <a:off x="0" y="279489"/>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10" name="任意多边形: 形状 9"/>
          <p:cNvSpPr/>
          <p:nvPr/>
        </p:nvSpPr>
        <p:spPr>
          <a:xfrm>
            <a:off x="0" y="0"/>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18" name="文本框 17"/>
          <p:cNvSpPr txBox="1"/>
          <p:nvPr/>
        </p:nvSpPr>
        <p:spPr>
          <a:xfrm>
            <a:off x="725335" y="1335945"/>
            <a:ext cx="10741607" cy="1445260"/>
          </a:xfrm>
          <a:prstGeom prst="rect">
            <a:avLst/>
          </a:prstGeom>
          <a:noFill/>
        </p:spPr>
        <p:txBody>
          <a:bodyPr wrap="square" rtlCol="0">
            <a:spAutoFit/>
          </a:bodyPr>
          <a:lstStyle>
            <a:defPPr>
              <a:defRPr lang="zh-CN"/>
            </a:defPPr>
            <a:lvl1pPr>
              <a:defRPr sz="8800">
                <a:solidFill>
                  <a:schemeClr val="bg1">
                    <a:alpha val="13000"/>
                  </a:schemeClr>
                </a:solidFill>
                <a:latin typeface="Bahnschrift SemiBold Condensed" panose="020B0502040204020203" pitchFamily="34" charset="0"/>
                <a:ea typeface="思源黑体 CN Heavy" panose="020B0A00000000000000" pitchFamily="34" charset="-122"/>
                <a:cs typeface="阿里巴巴普惠体 Heavy" panose="00020600040101010101" pitchFamily="18" charset="-122"/>
              </a:defRPr>
            </a:lvl1pPr>
          </a:lstStyle>
          <a:p>
            <a:pPr algn="l"/>
            <a:r>
              <a:rPr lang="en-US" altLang="zh-CN" spc="-150" dirty="0">
                <a:solidFill>
                  <a:schemeClr val="bg1">
                    <a:alpha val="8000"/>
                  </a:schemeClr>
                </a:solidFill>
                <a:latin typeface="华康俪金黑W8(P)" panose="020B0800000000000000" charset="-122"/>
                <a:ea typeface="华康俪金黑W8(P)" panose="020B0800000000000000" charset="-122"/>
                <a:cs typeface="阿里巴巴普惠体 Medium" panose="00020600040101010101" pitchFamily="18" charset="-122"/>
              </a:rPr>
              <a:t>INSPIRATION</a:t>
            </a:r>
            <a:endParaRPr lang="en-US" altLang="zh-CN" spc="-150" dirty="0">
              <a:solidFill>
                <a:schemeClr val="bg1">
                  <a:alpha val="8000"/>
                </a:schemeClr>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19" name="文本框 18"/>
          <p:cNvSpPr txBox="1"/>
          <p:nvPr/>
        </p:nvSpPr>
        <p:spPr>
          <a:xfrm flipH="1">
            <a:off x="700570" y="1119769"/>
            <a:ext cx="3649007" cy="829945"/>
          </a:xfrm>
          <a:prstGeom prst="rect">
            <a:avLst/>
          </a:prstGeom>
          <a:noFill/>
        </p:spPr>
        <p:txBody>
          <a:bodyPr wrap="square" rtlCol="0">
            <a:spAutoFit/>
          </a:bodyPr>
          <a:lstStyle>
            <a:defPPr>
              <a:defRPr lang="zh-CN"/>
            </a:defPPr>
            <a:lvl1pPr>
              <a:defRPr sz="4800">
                <a:solidFill>
                  <a:schemeClr val="bg1"/>
                </a:solidFill>
                <a:latin typeface="Bahnschrift SemiBold Condensed" panose="020B0502040204020203" pitchFamily="34" charset="0"/>
                <a:ea typeface="思源黑体 CN Heavy" panose="020B0A00000000000000" pitchFamily="34" charset="-122"/>
                <a:cs typeface="阿里巴巴普惠体 Heavy" panose="00020600040101010101" pitchFamily="18" charset="-122"/>
              </a:defRPr>
            </a:lvl1pPr>
          </a:lstStyle>
          <a:p>
            <a:pPr algn="l"/>
            <a:r>
              <a:rPr lang="zh-CN" altLang="en-US" dirty="0">
                <a:latin typeface="华康俪金黑W8(P)" panose="020B0800000000000000" charset="-122"/>
                <a:ea typeface="华康俪金黑W8(P)" panose="020B0800000000000000" charset="-122"/>
                <a:cs typeface="包图简圆体" panose="02010601030101010101" charset="-122"/>
              </a:rPr>
              <a:t>一、</a:t>
            </a:r>
            <a:endParaRPr lang="zh-CN" altLang="en-US" dirty="0">
              <a:latin typeface="华康俪金黑W8(P)" panose="020B0800000000000000" charset="-122"/>
              <a:ea typeface="华康俪金黑W8(P)" panose="020B0800000000000000" charset="-122"/>
              <a:cs typeface="包图简圆体" panose="02010601030101010101" charset="-122"/>
            </a:endParaRPr>
          </a:p>
        </p:txBody>
      </p:sp>
      <p:sp>
        <p:nvSpPr>
          <p:cNvPr id="20" name="文本框 19"/>
          <p:cNvSpPr txBox="1"/>
          <p:nvPr/>
        </p:nvSpPr>
        <p:spPr>
          <a:xfrm>
            <a:off x="725170" y="1737360"/>
            <a:ext cx="6014085" cy="1715770"/>
          </a:xfrm>
          <a:prstGeom prst="rect">
            <a:avLst/>
          </a:prstGeom>
          <a:noFill/>
        </p:spPr>
        <p:txBody>
          <a:bodyPr wrap="square" rtlCol="0">
            <a:sp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nSpc>
                <a:spcPct val="120000"/>
              </a:lnSpc>
            </a:pPr>
            <a:r>
              <a:rPr lang="zh-CN" altLang="en-US" sz="8800" spc="300" dirty="0">
                <a:solidFill>
                  <a:schemeClr val="bg1"/>
                </a:solidFill>
                <a:latin typeface="华康俪金黑W8(P)" panose="020B0800000000000000" charset="-122"/>
                <a:ea typeface="华康俪金黑W8(P)" panose="020B0800000000000000" charset="-122"/>
                <a:cs typeface="阿里巴巴普惠体 Medium" panose="00020600040101010101" pitchFamily="18" charset="-122"/>
              </a:rPr>
              <a:t>灵感及思路</a:t>
            </a:r>
            <a:endParaRPr lang="zh-CN" altLang="en-US" sz="8800" spc="300" dirty="0">
              <a:solidFill>
                <a:schemeClr val="bg1"/>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21" name="矩形 20"/>
          <p:cNvSpPr/>
          <p:nvPr/>
        </p:nvSpPr>
        <p:spPr>
          <a:xfrm>
            <a:off x="848360" y="3671570"/>
            <a:ext cx="583946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华康俪金黑W8(P)" panose="020B0800000000000000" charset="-122"/>
              <a:ea typeface="华康俪金黑W8(P)" panose="020B0800000000000000" charset="-122"/>
            </a:endParaRPr>
          </a:p>
        </p:txBody>
      </p:sp>
      <p:sp>
        <p:nvSpPr>
          <p:cNvPr id="22" name="文本框 21"/>
          <p:cNvSpPr txBox="1"/>
          <p:nvPr/>
        </p:nvSpPr>
        <p:spPr>
          <a:xfrm>
            <a:off x="725170" y="4093845"/>
            <a:ext cx="6142990" cy="829945"/>
          </a:xfrm>
          <a:prstGeom prst="rect">
            <a:avLst/>
          </a:prstGeom>
          <a:noFill/>
        </p:spPr>
        <p:txBody>
          <a:bodyPr wrap="square">
            <a:spAutoFit/>
          </a:bodyPr>
          <a:lstStyle/>
          <a:p>
            <a:pPr>
              <a:lnSpc>
                <a:spcPct val="150000"/>
              </a:lnSpc>
            </a:pPr>
            <a:r>
              <a:rPr lang="zh-CN" altLang="en-US" sz="16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rPr>
              <a:t>惊叹于</a:t>
            </a:r>
            <a:r>
              <a:rPr lang="en-US" altLang="zh-CN" sz="16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rPr>
              <a:t> VSCode </a:t>
            </a:r>
            <a:r>
              <a:rPr lang="zh-CN" altLang="en-US" sz="16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rPr>
              <a:t>代码分享插件</a:t>
            </a:r>
            <a:r>
              <a:rPr lang="en-US" altLang="zh-CN" sz="16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rPr>
              <a:t>“CodeSnap”</a:t>
            </a:r>
            <a:r>
              <a:rPr lang="zh-CN" altLang="en-US" sz="16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rPr>
              <a:t>的便捷代码分享，结合生活中对于</a:t>
            </a:r>
            <a:r>
              <a:rPr lang="en-US" altLang="zh-CN" sz="16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rPr>
              <a:t> AI </a:t>
            </a:r>
            <a:r>
              <a:rPr lang="zh-CN" altLang="en-US" sz="16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rPr>
              <a:t>的需求与实际问题产生项目思路。</a:t>
            </a:r>
            <a:endParaRPr lang="zh-CN" altLang="en-US" sz="1600" spc="12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endParaRPr>
          </a:p>
        </p:txBody>
      </p:sp>
      <p:sp>
        <p:nvSpPr>
          <p:cNvPr id="24" name="椭圆 23"/>
          <p:cNvSpPr/>
          <p:nvPr/>
        </p:nvSpPr>
        <p:spPr>
          <a:xfrm>
            <a:off x="11224393" y="732460"/>
            <a:ext cx="539386" cy="539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cxnSp>
        <p:nvCxnSpPr>
          <p:cNvPr id="25" name="直接连接符 24"/>
          <p:cNvCxnSpPr/>
          <p:nvPr/>
        </p:nvCxnSpPr>
        <p:spPr>
          <a:xfrm flipH="1">
            <a:off x="11494086" y="1379505"/>
            <a:ext cx="0" cy="10136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1227387" y="2443986"/>
            <a:ext cx="533398" cy="2120900"/>
          </a:xfrm>
          <a:prstGeom prst="rect">
            <a:avLst/>
          </a:prstGeom>
          <a:noFill/>
        </p:spPr>
        <p:txBody>
          <a:bodyPr wrap="square" rtlCol="0">
            <a:spAutoFit/>
          </a:bodyPr>
          <a:lstStyle>
            <a:defPPr>
              <a:defRPr lang="zh-CN"/>
            </a:defPPr>
            <a:lvl1pPr algn="dist">
              <a:lnSpc>
                <a:spcPct val="120000"/>
              </a:lnSpc>
              <a:defRPr sz="2200" spc="300">
                <a:solidFill>
                  <a:srgbClr val="1279EF"/>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pPr algn="ctr"/>
            <a:r>
              <a:rPr lang="zh-CN" altLang="en-US" dirty="0">
                <a:solidFill>
                  <a:schemeClr val="bg1"/>
                </a:solidFill>
                <a:latin typeface="华康俪金黑W8(P)" panose="020B0800000000000000" charset="-122"/>
                <a:ea typeface="华康俪金黑W8(P)" panose="020B0800000000000000" charset="-122"/>
              </a:rPr>
              <a:t>灵感及思路</a:t>
            </a:r>
            <a:endParaRPr lang="zh-CN" altLang="en-US" dirty="0">
              <a:solidFill>
                <a:schemeClr val="bg1"/>
              </a:solidFill>
              <a:latin typeface="华康俪金黑W8(P)" panose="020B0800000000000000" charset="-122"/>
              <a:ea typeface="华康俪金黑W8(P)" panose="020B0800000000000000" charset="-122"/>
            </a:endParaRPr>
          </a:p>
        </p:txBody>
      </p:sp>
      <p:sp>
        <p:nvSpPr>
          <p:cNvPr id="27" name="文本框 26"/>
          <p:cNvSpPr txBox="1"/>
          <p:nvPr/>
        </p:nvSpPr>
        <p:spPr>
          <a:xfrm flipH="1">
            <a:off x="11254346" y="814020"/>
            <a:ext cx="495684" cy="40011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solidFill>
                  <a:srgbClr val="1279EF"/>
                </a:solidFill>
                <a:latin typeface="华康俪金黑W8(P)" panose="020B0800000000000000" charset="-122"/>
                <a:ea typeface="华康俪金黑W8(P)" panose="020B0800000000000000" charset="-122"/>
              </a:rPr>
              <a:t>01</a:t>
            </a:r>
            <a:endParaRPr lang="en-US" altLang="zh-CN" dirty="0">
              <a:solidFill>
                <a:srgbClr val="1279EF"/>
              </a:solidFill>
              <a:latin typeface="华康俪金黑W8(P)" panose="020B0800000000000000" charset="-122"/>
              <a:ea typeface="华康俪金黑W8(P)" panose="020B0800000000000000"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8"/>
          <p:cNvSpPr/>
          <p:nvPr/>
        </p:nvSpPr>
        <p:spPr>
          <a:xfrm>
            <a:off x="255454" y="322948"/>
            <a:ext cx="539386" cy="539386"/>
          </a:xfrm>
          <a:prstGeom prst="ellipse">
            <a:avLst/>
          </a:prstGeom>
          <a:solidFill>
            <a:srgbClr val="1279EF"/>
          </a:solidFill>
          <a:ln w="12700" cap="rnd">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sp>
        <p:nvSpPr>
          <p:cNvPr id="31" name="文本框 30"/>
          <p:cNvSpPr txBox="1"/>
          <p:nvPr/>
        </p:nvSpPr>
        <p:spPr>
          <a:xfrm>
            <a:off x="913130" y="252730"/>
            <a:ext cx="1675765" cy="497205"/>
          </a:xfrm>
          <a:prstGeom prst="rect">
            <a:avLst/>
          </a:prstGeom>
          <a:noFill/>
        </p:spPr>
        <p:txBody>
          <a:bodyPr wrap="square" rtlCol="0">
            <a:spAutoFit/>
          </a:bodyPr>
          <a:lstStyle>
            <a:defPPr>
              <a:defRPr lang="zh-CN"/>
            </a:defPPr>
            <a:lvl1pPr algn="dist">
              <a:lnSpc>
                <a:spcPct val="120000"/>
              </a:lnSpc>
              <a:defRPr sz="2200" b="1" spc="300">
                <a:solidFill>
                  <a:srgbClr val="1279EF"/>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dirty="0">
                <a:latin typeface="华康俪金黑W8(P)" panose="020B0800000000000000" charset="-122"/>
                <a:ea typeface="华康俪金黑W8(P)" panose="020B0800000000000000" charset="-122"/>
                <a:sym typeface="+mn-ea"/>
              </a:rPr>
              <a:t>问题分析</a:t>
            </a:r>
            <a:endParaRPr lang="zh-CN" altLang="en-US" dirty="0">
              <a:latin typeface="华康俪金黑W8(P)" panose="020B0800000000000000" charset="-122"/>
              <a:ea typeface="华康俪金黑W8(P)" panose="020B0800000000000000" charset="-122"/>
              <a:sym typeface="+mn-ea"/>
            </a:endParaRPr>
          </a:p>
        </p:txBody>
      </p:sp>
      <p:sp>
        <p:nvSpPr>
          <p:cNvPr id="32" name="文本框 31"/>
          <p:cNvSpPr txBox="1"/>
          <p:nvPr/>
        </p:nvSpPr>
        <p:spPr>
          <a:xfrm flipH="1">
            <a:off x="276574" y="392586"/>
            <a:ext cx="497146" cy="39878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01</a:t>
            </a:r>
            <a:endParaRPr lang="en-US" altLang="zh-CN" dirty="0">
              <a:latin typeface="华康俪金黑W8(P)" panose="020B0800000000000000" charset="-122"/>
              <a:ea typeface="华康俪金黑W8(P)" panose="020B0800000000000000" charset="-122"/>
            </a:endParaRPr>
          </a:p>
        </p:txBody>
      </p:sp>
      <p:sp>
        <p:nvSpPr>
          <p:cNvPr id="34" name="文本框 33"/>
          <p:cNvSpPr txBox="1"/>
          <p:nvPr/>
        </p:nvSpPr>
        <p:spPr>
          <a:xfrm>
            <a:off x="932463" y="594364"/>
            <a:ext cx="2003643" cy="306705"/>
          </a:xfrm>
          <a:prstGeom prst="rect">
            <a:avLst/>
          </a:prstGeom>
        </p:spPr>
        <p:txBody>
          <a:bodyPr wrap="square">
            <a:spAutoFit/>
          </a:bodyPr>
          <a:lstStyle/>
          <a:p>
            <a:pPr algn="dist"/>
            <a:r>
              <a:rPr lang="en-US" altLang="zh-CN" sz="1400" dirty="0">
                <a:solidFill>
                  <a:srgbClr val="1279EF"/>
                </a:solidFill>
                <a:latin typeface="华康俪金黑W8(P)" panose="020B0800000000000000" charset="-122"/>
                <a:ea typeface="华康俪金黑W8(P)" panose="020B0800000000000000" charset="-122"/>
                <a:cs typeface="阿里巴巴普惠体" panose="00020600040101010101" pitchFamily="18" charset="-122"/>
              </a:rPr>
              <a:t>PROBLEMS</a:t>
            </a:r>
            <a:r>
              <a:rPr lang="zh-CN" altLang="en-US" sz="1400" dirty="0">
                <a:solidFill>
                  <a:srgbClr val="1279EF"/>
                </a:solidFill>
                <a:latin typeface="华康俪金黑W8(P)" panose="020B0800000000000000" charset="-122"/>
                <a:ea typeface="华康俪金黑W8(P)" panose="020B0800000000000000" charset="-122"/>
                <a:cs typeface="阿里巴巴普惠体" panose="00020600040101010101" pitchFamily="18" charset="-122"/>
              </a:rPr>
              <a:t> ANALYSIS</a:t>
            </a:r>
            <a:endParaRPr lang="zh-CN" altLang="en-US" sz="1400" dirty="0">
              <a:solidFill>
                <a:srgbClr val="1279EF"/>
              </a:solidFill>
              <a:latin typeface="华康俪金黑W8(P)" panose="020B0800000000000000" charset="-122"/>
              <a:ea typeface="华康俪金黑W8(P)" panose="020B0800000000000000" charset="-122"/>
            </a:endParaRPr>
          </a:p>
        </p:txBody>
      </p:sp>
      <p:sp>
        <p:nvSpPr>
          <p:cNvPr id="15" name="矩形 14"/>
          <p:cNvSpPr/>
          <p:nvPr/>
        </p:nvSpPr>
        <p:spPr>
          <a:xfrm>
            <a:off x="0" y="6535053"/>
            <a:ext cx="12192000" cy="322948"/>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4" name="文本框 3"/>
          <p:cNvSpPr txBox="1"/>
          <p:nvPr/>
        </p:nvSpPr>
        <p:spPr>
          <a:xfrm>
            <a:off x="8841740" y="286385"/>
            <a:ext cx="3344545" cy="57594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工具</a:t>
            </a:r>
            <a:endPar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24" name="矩形 23"/>
          <p:cNvSpPr/>
          <p:nvPr/>
        </p:nvSpPr>
        <p:spPr>
          <a:xfrm>
            <a:off x="9105265" y="370840"/>
            <a:ext cx="3086735"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5" name="矩形 24"/>
          <p:cNvSpPr/>
          <p:nvPr/>
        </p:nvSpPr>
        <p:spPr>
          <a:xfrm>
            <a:off x="9144000" y="328930"/>
            <a:ext cx="3058795" cy="29527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6" name="文本框 25"/>
          <p:cNvSpPr txBox="1"/>
          <p:nvPr/>
        </p:nvSpPr>
        <p:spPr>
          <a:xfrm>
            <a:off x="9144000" y="290830"/>
            <a:ext cx="3131185" cy="33337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e</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站</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校园智联生活平台</a:t>
            </a:r>
            <a:endParaRPr lang="zh-CN" altLang="en-US" sz="1050" dirty="0">
              <a:solidFill>
                <a:schemeClr val="bg1"/>
              </a:solidFill>
              <a:latin typeface="华康俪金黑W8(P)" panose="020B0800000000000000" charset="-122"/>
              <a:ea typeface="华康俪金黑W8(P)" panose="020B0800000000000000" charset="-122"/>
              <a:cs typeface="华康俪金黑W8(P)" panose="020B0800000000000000" charset="-122"/>
            </a:endParaRPr>
          </a:p>
        </p:txBody>
      </p:sp>
      <p:sp>
        <p:nvSpPr>
          <p:cNvPr id="27" name="矩形 26"/>
          <p:cNvSpPr/>
          <p:nvPr/>
        </p:nvSpPr>
        <p:spPr>
          <a:xfrm>
            <a:off x="8642350" y="370840"/>
            <a:ext cx="3549650"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8" name="矩形 27"/>
          <p:cNvSpPr/>
          <p:nvPr/>
        </p:nvSpPr>
        <p:spPr>
          <a:xfrm>
            <a:off x="8267065" y="328930"/>
            <a:ext cx="3935730" cy="33655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3" name="文本框 32"/>
          <p:cNvSpPr txBox="1"/>
          <p:nvPr/>
        </p:nvSpPr>
        <p:spPr>
          <a:xfrm>
            <a:off x="8178165" y="290830"/>
            <a:ext cx="4008120" cy="500380"/>
          </a:xfrm>
          <a:prstGeom prst="rect">
            <a:avLst/>
          </a:prstGeom>
          <a:noFill/>
        </p:spPr>
        <p:txBody>
          <a:bodyPr wrap="square">
            <a:no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智能格式转换平台、便捷分享工具</a:t>
            </a:r>
            <a:endPar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pic>
        <p:nvPicPr>
          <p:cNvPr id="2" name="图片 1"/>
          <p:cNvPicPr>
            <a:picLocks noChangeAspect="1"/>
          </p:cNvPicPr>
          <p:nvPr/>
        </p:nvPicPr>
        <p:blipFill>
          <a:blip r:embed="rId1"/>
          <a:stretch>
            <a:fillRect/>
          </a:stretch>
        </p:blipFill>
        <p:spPr>
          <a:xfrm>
            <a:off x="961390" y="1945640"/>
            <a:ext cx="3002915" cy="4177665"/>
          </a:xfrm>
          <a:prstGeom prst="rect">
            <a:avLst/>
          </a:prstGeom>
          <a:ln>
            <a:solidFill>
              <a:srgbClr val="1279EF"/>
            </a:solidFill>
          </a:ln>
        </p:spPr>
      </p:pic>
      <p:sp>
        <p:nvSpPr>
          <p:cNvPr id="3" name="矩形 2"/>
          <p:cNvSpPr/>
          <p:nvPr/>
        </p:nvSpPr>
        <p:spPr>
          <a:xfrm>
            <a:off x="671195" y="2747010"/>
            <a:ext cx="3564890" cy="2085340"/>
          </a:xfrm>
          <a:prstGeom prst="rect">
            <a:avLst/>
          </a:prstGeom>
          <a:solidFill>
            <a:srgbClr val="1279EF">
              <a:alpha val="75000"/>
            </a:srgbClr>
          </a:solidFill>
          <a:ln>
            <a:solidFill>
              <a:srgbClr val="1279E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1" name="直接连接符 10"/>
          <p:cNvCxnSpPr/>
          <p:nvPr/>
        </p:nvCxnSpPr>
        <p:spPr>
          <a:xfrm flipH="1" flipV="1">
            <a:off x="3973195" y="2627630"/>
            <a:ext cx="264795" cy="121920"/>
          </a:xfrm>
          <a:prstGeom prst="line">
            <a:avLst/>
          </a:prstGeom>
          <a:ln w="31750"/>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1411605" y="3190240"/>
            <a:ext cx="2188210" cy="1198880"/>
          </a:xfrm>
          <a:prstGeom prst="rect">
            <a:avLst/>
          </a:prstGeom>
        </p:spPr>
        <p:txBody>
          <a:bodyPr wrap="square">
            <a:spAutoFit/>
          </a:bodyPr>
          <a:p>
            <a:pPr marL="0" indent="0"/>
            <a:r>
              <a:rPr lang="zh-CN" altLang="en-US" sz="3600" b="0" i="0">
                <a:solidFill>
                  <a:srgbClr val="F9FAFB"/>
                </a:solidFill>
                <a:latin typeface="华康俪金黑W8(P)" panose="020B0800000000000000" charset="-122"/>
                <a:ea typeface="华康俪金黑W8(P)" panose="020B0800000000000000" charset="-122"/>
              </a:rPr>
              <a:t>格式复制</a:t>
            </a:r>
            <a:endParaRPr lang="zh-CN" altLang="en-US" sz="3600" b="0" i="0">
              <a:solidFill>
                <a:srgbClr val="F9FAFB"/>
              </a:solidFill>
              <a:latin typeface="华康俪金黑W8(P)" panose="020B0800000000000000" charset="-122"/>
              <a:ea typeface="华康俪金黑W8(P)" panose="020B0800000000000000" charset="-122"/>
            </a:endParaRPr>
          </a:p>
          <a:p>
            <a:pPr marL="0" indent="0"/>
            <a:r>
              <a:rPr lang="zh-CN" altLang="en-US" sz="3600" b="0" i="0">
                <a:solidFill>
                  <a:srgbClr val="F9FAFB"/>
                </a:solidFill>
                <a:latin typeface="华康俪金黑W8(P)" panose="020B0800000000000000" charset="-122"/>
                <a:ea typeface="华康俪金黑W8(P)" panose="020B0800000000000000" charset="-122"/>
              </a:rPr>
              <a:t>混乱失序</a:t>
            </a:r>
            <a:endParaRPr lang="zh-CN" altLang="en-US" sz="3600" b="0" i="0">
              <a:solidFill>
                <a:srgbClr val="F9FAFB"/>
              </a:solidFill>
              <a:latin typeface="华康俪金黑W8(P)" panose="020B0800000000000000" charset="-122"/>
              <a:ea typeface="华康俪金黑W8(P)" panose="020B0800000000000000" charset="-122"/>
            </a:endParaRPr>
          </a:p>
        </p:txBody>
      </p:sp>
      <p:pic>
        <p:nvPicPr>
          <p:cNvPr id="13" name="图片 12" descr="通义对话截图"/>
          <p:cNvPicPr>
            <a:picLocks noChangeAspect="1"/>
          </p:cNvPicPr>
          <p:nvPr/>
        </p:nvPicPr>
        <p:blipFill>
          <a:blip r:embed="rId2"/>
          <a:stretch>
            <a:fillRect/>
          </a:stretch>
        </p:blipFill>
        <p:spPr>
          <a:xfrm>
            <a:off x="4617085" y="1903730"/>
            <a:ext cx="3002280" cy="4177665"/>
          </a:xfrm>
          <a:prstGeom prst="rect">
            <a:avLst/>
          </a:prstGeom>
          <a:ln>
            <a:solidFill>
              <a:srgbClr val="1279EF"/>
            </a:solidFill>
          </a:ln>
        </p:spPr>
      </p:pic>
      <p:pic>
        <p:nvPicPr>
          <p:cNvPr id="20" name="图片 19"/>
          <p:cNvPicPr>
            <a:picLocks noChangeAspect="1"/>
          </p:cNvPicPr>
          <p:nvPr/>
        </p:nvPicPr>
        <p:blipFill>
          <a:blip r:embed="rId3"/>
          <a:stretch>
            <a:fillRect/>
          </a:stretch>
        </p:blipFill>
        <p:spPr>
          <a:xfrm>
            <a:off x="8301355" y="1861820"/>
            <a:ext cx="3002280" cy="4203700"/>
          </a:xfrm>
          <a:prstGeom prst="rect">
            <a:avLst/>
          </a:prstGeom>
        </p:spPr>
      </p:pic>
      <p:sp>
        <p:nvSpPr>
          <p:cNvPr id="22" name="矩形 21"/>
          <p:cNvSpPr/>
          <p:nvPr/>
        </p:nvSpPr>
        <p:spPr>
          <a:xfrm>
            <a:off x="4331970" y="2747010"/>
            <a:ext cx="3564890" cy="2085340"/>
          </a:xfrm>
          <a:prstGeom prst="rect">
            <a:avLst/>
          </a:prstGeom>
          <a:solidFill>
            <a:srgbClr val="1279EF">
              <a:alpha val="75000"/>
            </a:srgbClr>
          </a:solidFill>
          <a:ln>
            <a:solidFill>
              <a:srgbClr val="1279E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3" name="直接连接符 22"/>
          <p:cNvCxnSpPr/>
          <p:nvPr/>
        </p:nvCxnSpPr>
        <p:spPr>
          <a:xfrm flipH="1" flipV="1">
            <a:off x="7633970" y="2627630"/>
            <a:ext cx="264795" cy="121920"/>
          </a:xfrm>
          <a:prstGeom prst="line">
            <a:avLst/>
          </a:prstGeom>
          <a:ln w="31750"/>
        </p:spPr>
        <p:style>
          <a:lnRef idx="2">
            <a:schemeClr val="accent1"/>
          </a:lnRef>
          <a:fillRef idx="0">
            <a:srgbClr val="FFFFFF"/>
          </a:fillRef>
          <a:effectRef idx="0">
            <a:srgbClr val="FFFFFF"/>
          </a:effectRef>
          <a:fontRef idx="minor">
            <a:schemeClr val="tx1"/>
          </a:fontRef>
        </p:style>
      </p:cxnSp>
      <p:sp>
        <p:nvSpPr>
          <p:cNvPr id="30" name="文本框 29"/>
          <p:cNvSpPr txBox="1"/>
          <p:nvPr/>
        </p:nvSpPr>
        <p:spPr>
          <a:xfrm>
            <a:off x="5072380" y="3190240"/>
            <a:ext cx="2188210" cy="1198880"/>
          </a:xfrm>
          <a:prstGeom prst="rect">
            <a:avLst/>
          </a:prstGeom>
        </p:spPr>
        <p:txBody>
          <a:bodyPr wrap="square">
            <a:spAutoFit/>
          </a:bodyPr>
          <a:p>
            <a:pPr marL="0" indent="0"/>
            <a:r>
              <a:rPr lang="zh-CN" altLang="en-US" sz="3600">
                <a:solidFill>
                  <a:srgbClr val="F9FAFB"/>
                </a:solidFill>
                <a:latin typeface="华康俪金黑W8(P)" panose="020B0800000000000000" charset="-122"/>
                <a:ea typeface="华康俪金黑W8(P)" panose="020B0800000000000000" charset="-122"/>
                <a:sym typeface="+mn-ea"/>
              </a:rPr>
              <a:t>样式导出身不由己</a:t>
            </a:r>
            <a:endParaRPr lang="zh-CN" altLang="en-US" sz="3600" b="0" i="0">
              <a:solidFill>
                <a:srgbClr val="F9FAFB"/>
              </a:solidFill>
              <a:latin typeface="华康俪金黑W8(P)" panose="020B0800000000000000" charset="-122"/>
              <a:ea typeface="华康俪金黑W8(P)" panose="020B0800000000000000" charset="-122"/>
            </a:endParaRPr>
          </a:p>
        </p:txBody>
      </p:sp>
      <p:sp>
        <p:nvSpPr>
          <p:cNvPr id="35" name="矩形 34"/>
          <p:cNvSpPr/>
          <p:nvPr/>
        </p:nvSpPr>
        <p:spPr>
          <a:xfrm>
            <a:off x="7994650" y="2747010"/>
            <a:ext cx="3564890" cy="2085340"/>
          </a:xfrm>
          <a:prstGeom prst="rect">
            <a:avLst/>
          </a:prstGeom>
          <a:solidFill>
            <a:srgbClr val="1279EF">
              <a:alpha val="75000"/>
            </a:srgbClr>
          </a:solidFill>
          <a:ln>
            <a:solidFill>
              <a:srgbClr val="1279E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6" name="直接连接符 35"/>
          <p:cNvCxnSpPr/>
          <p:nvPr/>
        </p:nvCxnSpPr>
        <p:spPr>
          <a:xfrm flipH="1" flipV="1">
            <a:off x="11296650" y="2627630"/>
            <a:ext cx="264795" cy="121920"/>
          </a:xfrm>
          <a:prstGeom prst="line">
            <a:avLst/>
          </a:prstGeom>
          <a:ln w="31750"/>
        </p:spPr>
        <p:style>
          <a:lnRef idx="2">
            <a:schemeClr val="accent1"/>
          </a:lnRef>
          <a:fillRef idx="0">
            <a:srgbClr val="FFFFFF"/>
          </a:fillRef>
          <a:effectRef idx="0">
            <a:srgbClr val="FFFFFF"/>
          </a:effectRef>
          <a:fontRef idx="minor">
            <a:schemeClr val="tx1"/>
          </a:fontRef>
        </p:style>
      </p:cxnSp>
      <p:sp>
        <p:nvSpPr>
          <p:cNvPr id="37" name="文本框 36"/>
          <p:cNvSpPr txBox="1"/>
          <p:nvPr/>
        </p:nvSpPr>
        <p:spPr>
          <a:xfrm>
            <a:off x="8735060" y="3190240"/>
            <a:ext cx="2188210" cy="1198880"/>
          </a:xfrm>
          <a:prstGeom prst="rect">
            <a:avLst/>
          </a:prstGeom>
        </p:spPr>
        <p:txBody>
          <a:bodyPr wrap="square">
            <a:spAutoFit/>
          </a:bodyPr>
          <a:p>
            <a:pPr marL="0" indent="0"/>
            <a:r>
              <a:rPr lang="zh-CN" altLang="en-US" sz="3600" b="0" i="0">
                <a:solidFill>
                  <a:srgbClr val="F9FAFB"/>
                </a:solidFill>
                <a:latin typeface="华康俪金黑W8(P)" panose="020B0800000000000000" charset="-122"/>
                <a:ea typeface="华康俪金黑W8(P)" panose="020B0800000000000000" charset="-122"/>
              </a:rPr>
              <a:t>文档分享隔阂低效</a:t>
            </a:r>
            <a:endParaRPr lang="zh-CN" altLang="en-US" sz="3600" b="0" i="0">
              <a:solidFill>
                <a:srgbClr val="F9FAFB"/>
              </a:solidFill>
              <a:latin typeface="华康俪金黑W8(P)" panose="020B0800000000000000" charset="-122"/>
              <a:ea typeface="华康俪金黑W8(P)" panose="020B0800000000000000" charset="-122"/>
            </a:endParaRPr>
          </a:p>
        </p:txBody>
      </p:sp>
      <p:sp>
        <p:nvSpPr>
          <p:cNvPr id="38" name="文本框 37"/>
          <p:cNvSpPr txBox="1"/>
          <p:nvPr/>
        </p:nvSpPr>
        <p:spPr>
          <a:xfrm flipH="1">
            <a:off x="911289" y="1005518"/>
            <a:ext cx="5374376" cy="645160"/>
          </a:xfrm>
          <a:prstGeom prst="rect">
            <a:avLst/>
          </a:prstGeom>
          <a:noFill/>
        </p:spPr>
        <p:txBody>
          <a:bodyPr wrap="square" rtlCol="0">
            <a:spAutoFit/>
          </a:bodyPr>
          <a:lstStyle/>
          <a:p>
            <a:r>
              <a:rPr lang="zh-CN" sz="36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三</a:t>
            </a:r>
            <a:r>
              <a:rPr lang="en-US" altLang="zh-CN" sz="36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 </a:t>
            </a:r>
            <a:r>
              <a:rPr lang="zh-CN" sz="36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大</a:t>
            </a:r>
            <a:r>
              <a:rPr lang="en-US" altLang="zh-CN" sz="36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 </a:t>
            </a:r>
            <a:r>
              <a:rPr lang="zh-CN" sz="36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痛</a:t>
            </a:r>
            <a:r>
              <a:rPr lang="en-US" altLang="zh-CN" sz="36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 </a:t>
            </a:r>
            <a:r>
              <a:rPr lang="zh-CN" sz="36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rPr>
              <a:t>点</a:t>
            </a:r>
            <a:endParaRPr lang="zh-CN" sz="3600" dirty="0">
              <a:solidFill>
                <a:srgbClr val="1279EF"/>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39" name="矩形 38"/>
          <p:cNvSpPr/>
          <p:nvPr/>
        </p:nvSpPr>
        <p:spPr>
          <a:xfrm>
            <a:off x="1010285" y="1650365"/>
            <a:ext cx="2265045" cy="13081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p:cNvSpPr/>
          <p:nvPr/>
        </p:nvSpPr>
        <p:spPr>
          <a:xfrm>
            <a:off x="0" y="6535053"/>
            <a:ext cx="12192000" cy="322948"/>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64" name="文本框 63"/>
          <p:cNvSpPr txBox="1"/>
          <p:nvPr/>
        </p:nvSpPr>
        <p:spPr>
          <a:xfrm>
            <a:off x="912942" y="252615"/>
            <a:ext cx="1601658" cy="497205"/>
          </a:xfrm>
          <a:prstGeom prst="rect">
            <a:avLst/>
          </a:prstGeom>
          <a:noFill/>
        </p:spPr>
        <p:txBody>
          <a:bodyPr wrap="square" rtlCol="0">
            <a:spAutoFit/>
          </a:bodyPr>
          <a:lstStyle>
            <a:defPPr>
              <a:defRPr lang="zh-CN"/>
            </a:defPPr>
            <a:lvl1pPr algn="dist">
              <a:lnSpc>
                <a:spcPct val="120000"/>
              </a:lnSpc>
              <a:defRPr sz="2200" b="1" spc="300">
                <a:solidFill>
                  <a:srgbClr val="1279EF"/>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dirty="0">
                <a:latin typeface="华康俪金黑W8(P)" panose="020B0800000000000000" charset="-122"/>
                <a:ea typeface="华康俪金黑W8(P)" panose="020B0800000000000000" charset="-122"/>
              </a:rPr>
              <a:t>特性对比</a:t>
            </a:r>
            <a:endParaRPr lang="zh-CN" altLang="en-US" dirty="0">
              <a:latin typeface="华康俪金黑W8(P)" panose="020B0800000000000000" charset="-122"/>
              <a:ea typeface="华康俪金黑W8(P)" panose="020B0800000000000000" charset="-122"/>
            </a:endParaRPr>
          </a:p>
        </p:txBody>
      </p:sp>
      <p:sp>
        <p:nvSpPr>
          <p:cNvPr id="66" name="文本框 65"/>
          <p:cNvSpPr txBox="1"/>
          <p:nvPr/>
        </p:nvSpPr>
        <p:spPr>
          <a:xfrm>
            <a:off x="923925" y="593725"/>
            <a:ext cx="3754120" cy="306705"/>
          </a:xfrm>
          <a:prstGeom prst="rect">
            <a:avLst/>
          </a:prstGeom>
        </p:spPr>
        <p:txBody>
          <a:bodyPr wrap="square">
            <a:spAutoFit/>
          </a:bodyPr>
          <a:lstStyle>
            <a:defPPr>
              <a:defRPr lang="zh-CN"/>
            </a:defPPr>
            <a:lvl1pPr algn="dist">
              <a:defRPr sz="1400">
                <a:solidFill>
                  <a:srgbClr val="1279EF"/>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dist"/>
            <a:r>
              <a:rPr lang="en-US" altLang="zh-CN" dirty="0">
                <a:latin typeface="华康俪金黑W8(P)" panose="020B0800000000000000" charset="-122"/>
                <a:ea typeface="华康俪金黑W8(P)" panose="020B0800000000000000" charset="-122"/>
              </a:rPr>
              <a:t>CHARACTERISTIC CONTRAST</a:t>
            </a:r>
            <a:endParaRPr lang="en-US" altLang="zh-CN" dirty="0">
              <a:latin typeface="华康俪金黑W8(P)" panose="020B0800000000000000" charset="-122"/>
              <a:ea typeface="华康俪金黑W8(P)" panose="020B0800000000000000" charset="-122"/>
            </a:endParaRPr>
          </a:p>
        </p:txBody>
      </p:sp>
      <p:sp>
        <p:nvSpPr>
          <p:cNvPr id="67" name="椭圆 66"/>
          <p:cNvSpPr/>
          <p:nvPr/>
        </p:nvSpPr>
        <p:spPr>
          <a:xfrm>
            <a:off x="255454" y="322948"/>
            <a:ext cx="539386" cy="539386"/>
          </a:xfrm>
          <a:prstGeom prst="ellipse">
            <a:avLst/>
          </a:prstGeom>
          <a:solidFill>
            <a:srgbClr val="1279EF"/>
          </a:solidFill>
          <a:ln w="12700" cap="rnd">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sp>
        <p:nvSpPr>
          <p:cNvPr id="68" name="文本框 67"/>
          <p:cNvSpPr txBox="1"/>
          <p:nvPr/>
        </p:nvSpPr>
        <p:spPr>
          <a:xfrm flipH="1">
            <a:off x="276574" y="392586"/>
            <a:ext cx="497146" cy="39878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02</a:t>
            </a:r>
            <a:endParaRPr lang="en-US" altLang="zh-CN" dirty="0">
              <a:latin typeface="华康俪金黑W8(P)" panose="020B0800000000000000" charset="-122"/>
              <a:ea typeface="华康俪金黑W8(P)" panose="020B0800000000000000" charset="-122"/>
            </a:endParaRPr>
          </a:p>
        </p:txBody>
      </p:sp>
      <p:graphicFrame>
        <p:nvGraphicFramePr>
          <p:cNvPr id="14" name="表格 13"/>
          <p:cNvGraphicFramePr/>
          <p:nvPr>
            <p:custDataLst>
              <p:tags r:id="rId1"/>
            </p:custDataLst>
          </p:nvPr>
        </p:nvGraphicFramePr>
        <p:xfrm>
          <a:off x="923925" y="1993265"/>
          <a:ext cx="10273030" cy="4489450"/>
        </p:xfrm>
        <a:graphic>
          <a:graphicData uri="http://schemas.openxmlformats.org/drawingml/2006/table">
            <a:tbl>
              <a:tblPr firstRow="1" bandRow="1">
                <a:tableStyleId>{5C22544A-7EE6-4342-B048-85BDC9FD1C3A}</a:tableStyleId>
              </a:tblPr>
              <a:tblGrid>
                <a:gridCol w="1713865"/>
                <a:gridCol w="2026285"/>
                <a:gridCol w="4231005"/>
                <a:gridCol w="1937385"/>
                <a:gridCol w="364490"/>
              </a:tblGrid>
              <a:tr h="712470">
                <a:tc>
                  <a:txBody>
                    <a:bodyPr/>
                    <a:p>
                      <a:pPr indent="0" algn="ctr">
                        <a:buNone/>
                      </a:pPr>
                      <a:r>
                        <a:rPr lang="zh-CN" altLang="en-US" sz="1600" b="1">
                          <a:solidFill>
                            <a:srgbClr val="000000"/>
                          </a:solidFill>
                          <a:latin typeface="华康俪金黑W8(P)" panose="020B0800000000000000" charset="-122"/>
                          <a:ea typeface="华康俪金黑W8(P)" panose="020B0800000000000000" charset="-122"/>
                          <a:cs typeface="华康俪金黑W8(P)" panose="020B0800000000000000" charset="-122"/>
                        </a:rPr>
                        <a:t>特性</a:t>
                      </a:r>
                      <a:r>
                        <a:rPr lang="en-US" altLang="zh-CN" sz="1600" b="1">
                          <a:solidFill>
                            <a:srgbClr val="000000"/>
                          </a:solidFill>
                          <a:latin typeface="华康俪金黑W8(P)" panose="020B0800000000000000" charset="-122"/>
                          <a:ea typeface="华康俪金黑W8(P)" panose="020B0800000000000000" charset="-122"/>
                          <a:cs typeface="华康俪金黑W8(P)" panose="020B0800000000000000" charset="-122"/>
                        </a:rPr>
                        <a:t>\AI</a:t>
                      </a:r>
                      <a:endParaRPr lang="en-US" altLang="zh-CN" sz="1600" b="1">
                        <a:solidFill>
                          <a:srgbClr val="000000"/>
                        </a:solidFill>
                        <a:latin typeface="华康俪金黑W8(P)" panose="020B0800000000000000" charset="-122"/>
                        <a:ea typeface="华康俪金黑W8(P)" panose="020B0800000000000000" charset="-122"/>
                        <a:cs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altLang="zh-CN" sz="1600" b="1">
                          <a:solidFill>
                            <a:srgbClr val="000000"/>
                          </a:solidFill>
                          <a:latin typeface="华康俪金黑W8(P)" panose="020B0800000000000000" charset="-122"/>
                          <a:ea typeface="华康俪金黑W8(P)" panose="020B0800000000000000" charset="-122"/>
                          <a:cs typeface="微软雅黑" panose="020B0503020204020204" pitchFamily="34" charset="-122"/>
                        </a:rPr>
                        <a:t>DeepSeek</a:t>
                      </a:r>
                      <a:endParaRPr lang="en-US" altLang="zh-CN" sz="1600" b="1">
                        <a:solidFill>
                          <a:srgbClr val="000000"/>
                        </a:solidFill>
                        <a:latin typeface="华康俪金黑W8(P)" panose="020B0800000000000000" charset="-122"/>
                        <a:ea typeface="华康俪金黑W8(P)" panose="020B0800000000000000" charset="-122"/>
                        <a:cs typeface="微软雅黑" panose="020B0503020204020204" pitchFamily="3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zh-CN" sz="1600" b="1">
                          <a:solidFill>
                            <a:srgbClr val="000000"/>
                          </a:solidFill>
                          <a:latin typeface="华康俪金黑W8(P)" panose="020B0800000000000000" charset="-122"/>
                          <a:ea typeface="华康俪金黑W8(P)" panose="020B0800000000000000" charset="-122"/>
                          <a:cs typeface="微软雅黑" panose="020B0503020204020204" pitchFamily="34" charset="-122"/>
                        </a:rPr>
                        <a:t>豆包</a:t>
                      </a:r>
                      <a:endParaRPr lang="zh-CN" sz="1600" b="1">
                        <a:solidFill>
                          <a:srgbClr val="000000"/>
                        </a:solidFill>
                        <a:latin typeface="华康俪金黑W8(P)" panose="020B0800000000000000" charset="-122"/>
                        <a:ea typeface="华康俪金黑W8(P)" panose="020B0800000000000000" charset="-122"/>
                        <a:cs typeface="微软雅黑" panose="020B0503020204020204" pitchFamily="3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zh-CN" sz="1600" b="1">
                          <a:solidFill>
                            <a:srgbClr val="000000"/>
                          </a:solidFill>
                          <a:latin typeface="华康俪金黑W8(P)" panose="020B0800000000000000" charset="-122"/>
                          <a:ea typeface="华康俪金黑W8(P)" panose="020B0800000000000000" charset="-122"/>
                          <a:cs typeface="微软雅黑" panose="020B0503020204020204" pitchFamily="34" charset="-122"/>
                        </a:rPr>
                        <a:t>通义</a:t>
                      </a:r>
                      <a:endParaRPr lang="zh-CN" sz="1600" b="1">
                        <a:solidFill>
                          <a:srgbClr val="000000"/>
                        </a:solidFill>
                        <a:latin typeface="华康俪金黑W8(P)" panose="020B0800000000000000" charset="-122"/>
                        <a:ea typeface="华康俪金黑W8(P)" panose="020B0800000000000000" charset="-122"/>
                        <a:cs typeface="微软雅黑" panose="020B0503020204020204" pitchFamily="3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zh-CN" altLang="en-US" sz="1400" b="1">
                        <a:solidFill>
                          <a:srgbClr val="000000"/>
                        </a:solidFill>
                        <a:latin typeface="华康俪金黑W8(P)" panose="020B0800000000000000" charset="-122"/>
                        <a:ea typeface="华康俪金黑W8(P)" panose="020B0800000000000000" charset="-122"/>
                        <a:cs typeface="微软雅黑" panose="020B0503020204020204" pitchFamily="34" charset="-122"/>
                      </a:endParaRPr>
                    </a:p>
                  </a:txBody>
                  <a:tcPr marL="12700" marR="12700" marT="12700" vert="horz" anchor="ctr" anchorCtr="0">
                    <a:lnL>
                      <a:noFill/>
                    </a:lnL>
                    <a:lnR>
                      <a:noFill/>
                    </a:lnR>
                    <a:lnT cap="flat">
                      <a:noFill/>
                    </a:lnT>
                    <a:lnB cap="flat">
                      <a:noFill/>
                    </a:lnB>
                    <a:lnTlToBr>
                      <a:noFill/>
                    </a:lnTlToBr>
                    <a:lnBlToTr>
                      <a:noFill/>
                    </a:lnBlToTr>
                    <a:noFill/>
                  </a:tcPr>
                </a:tc>
              </a:tr>
              <a:tr h="670560">
                <a:tc>
                  <a:txBody>
                    <a:bodyPr/>
                    <a:p>
                      <a:pPr indent="0" algn="ctr">
                        <a:buNone/>
                      </a:pPr>
                      <a:r>
                        <a:rPr lang="zh-CN" sz="1600" b="1">
                          <a:solidFill>
                            <a:srgbClr val="000000"/>
                          </a:solidFill>
                          <a:latin typeface="华康俪金黑W8(P)" panose="020B0800000000000000" charset="-122"/>
                          <a:ea typeface="华康俪金黑W8(P)" panose="020B0800000000000000" charset="-122"/>
                          <a:cs typeface="微软雅黑" panose="020B0503020204020204" pitchFamily="34" charset="-122"/>
                        </a:rPr>
                        <a:t>生成文本</a:t>
                      </a:r>
                      <a:endParaRPr lang="zh-CN" sz="1600" b="1">
                        <a:solidFill>
                          <a:srgbClr val="000000"/>
                        </a:solidFill>
                        <a:latin typeface="华康俪金黑W8(P)" panose="020B0800000000000000" charset="-122"/>
                        <a:ea typeface="华康俪金黑W8(P)" panose="020B0800000000000000" charset="-122"/>
                        <a:cs typeface="微软雅黑" panose="020B0503020204020204" pitchFamily="3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altLang="en-US" sz="1600" b="1">
                          <a:solidFill>
                            <a:srgbClr val="000000"/>
                          </a:solidFill>
                          <a:latin typeface="华康俪金黑W8(P)" panose="020B0800000000000000" charset="-122"/>
                          <a:ea typeface="华康俪金黑W8(P)" panose="020B0800000000000000" charset="-122"/>
                        </a:rPr>
                        <a:t>Markdown</a:t>
                      </a:r>
                      <a:endParaRPr lang="en-US"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zh-CN" altLang="en-US" sz="1600" b="1">
                          <a:solidFill>
                            <a:srgbClr val="000000"/>
                          </a:solidFill>
                          <a:latin typeface="华康俪金黑W8(P)" panose="020B0800000000000000" charset="-122"/>
                          <a:ea typeface="华康俪金黑W8(P)" panose="020B0800000000000000" charset="-122"/>
                          <a:cs typeface="华康俪金黑W8(P)" panose="020B0800000000000000" charset="-122"/>
                        </a:rPr>
                        <a:t>对话是</a:t>
                      </a:r>
                      <a:r>
                        <a:rPr lang="en-US" altLang="zh-CN" sz="1600" b="1">
                          <a:solidFill>
                            <a:srgbClr val="000000"/>
                          </a:solidFill>
                          <a:latin typeface="华康俪金黑W8(P)" panose="020B0800000000000000" charset="-122"/>
                          <a:ea typeface="华康俪金黑W8(P)" panose="020B0800000000000000" charset="-122"/>
                          <a:cs typeface="华康俪金黑W8(P)" panose="020B0800000000000000" charset="-122"/>
                        </a:rPr>
                        <a:t> Markdown</a:t>
                      </a:r>
                      <a:r>
                        <a:rPr lang="zh-CN" altLang="en-US" sz="1600" b="1">
                          <a:solidFill>
                            <a:srgbClr val="000000"/>
                          </a:solidFill>
                          <a:latin typeface="华康俪金黑W8(P)" panose="020B0800000000000000" charset="-122"/>
                          <a:ea typeface="华康俪金黑W8(P)" panose="020B0800000000000000" charset="-122"/>
                          <a:cs typeface="华康俪金黑W8(P)" panose="020B0800000000000000" charset="-122"/>
                        </a:rPr>
                        <a:t>，写作是</a:t>
                      </a:r>
                      <a:r>
                        <a:rPr lang="en-US" altLang="zh-CN" sz="1600" b="1">
                          <a:solidFill>
                            <a:srgbClr val="000000"/>
                          </a:solidFill>
                          <a:latin typeface="华康俪金黑W8(P)" panose="020B0800000000000000" charset="-122"/>
                          <a:ea typeface="华康俪金黑W8(P)" panose="020B0800000000000000" charset="-122"/>
                          <a:cs typeface="华康俪金黑W8(P)" panose="020B0800000000000000" charset="-122"/>
                        </a:rPr>
                        <a:t> DOCX</a:t>
                      </a:r>
                      <a:endParaRPr lang="en-US" altLang="zh-CN" sz="1600" b="1">
                        <a:solidFill>
                          <a:srgbClr val="000000"/>
                        </a:solidFill>
                        <a:latin typeface="华康俪金黑W8(P)" panose="020B0800000000000000" charset="-122"/>
                        <a:ea typeface="华康俪金黑W8(P)" panose="020B0800000000000000" charset="-122"/>
                        <a:cs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altLang="en-US" sz="1600" b="1">
                          <a:solidFill>
                            <a:srgbClr val="000000"/>
                          </a:solidFill>
                          <a:latin typeface="华康俪金黑W8(P)" panose="020B0800000000000000" charset="-122"/>
                          <a:ea typeface="华康俪金黑W8(P)" panose="020B0800000000000000" charset="-122"/>
                        </a:rPr>
                        <a:t>Markdown</a:t>
                      </a:r>
                      <a:endParaRPr lang="en-US"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r>
              <a:tr h="554990">
                <a:tc>
                  <a:txBody>
                    <a:bodyPr/>
                    <a:p>
                      <a:pPr indent="0" algn="ctr">
                        <a:buNone/>
                      </a:pPr>
                      <a:r>
                        <a:rPr lang="zh-CN" sz="1600" b="1">
                          <a:solidFill>
                            <a:srgbClr val="000000"/>
                          </a:solidFill>
                          <a:latin typeface="华康俪金黑W8(P)" panose="020B0800000000000000" charset="-122"/>
                          <a:ea typeface="华康俪金黑W8(P)" panose="020B0800000000000000" charset="-122"/>
                        </a:rPr>
                        <a:t>分享功能</a:t>
                      </a:r>
                      <a:endParaRPr lang="zh-CN"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zh-CN" altLang="en-US" sz="1600" b="1">
                          <a:solidFill>
                            <a:srgbClr val="000000"/>
                          </a:solidFill>
                          <a:latin typeface="华康俪金黑W8(P)" panose="020B0800000000000000" charset="-122"/>
                          <a:ea typeface="华康俪金黑W8(P)" panose="020B0800000000000000" charset="-122"/>
                        </a:rPr>
                        <a:t>链接</a:t>
                      </a:r>
                      <a:endParaRPr lang="zh-CN"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zh-CN" altLang="en-US" sz="1600" b="1">
                          <a:solidFill>
                            <a:srgbClr val="000000"/>
                          </a:solidFill>
                          <a:latin typeface="华康俪金黑W8(P)" panose="020B0800000000000000" charset="-122"/>
                          <a:ea typeface="华康俪金黑W8(P)" panose="020B0800000000000000" charset="-122"/>
                        </a:rPr>
                        <a:t>链接或图片（图片只能使用预设的一种模板格式）</a:t>
                      </a:r>
                      <a:endParaRPr lang="zh-CN"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zh-CN" altLang="en-US" sz="1600" b="1">
                          <a:solidFill>
                            <a:srgbClr val="000000"/>
                          </a:solidFill>
                          <a:latin typeface="华康俪金黑W8(P)" panose="020B0800000000000000" charset="-122"/>
                          <a:ea typeface="华康俪金黑W8(P)" panose="020B0800000000000000" charset="-122"/>
                        </a:rPr>
                        <a:t>链接</a:t>
                      </a:r>
                      <a:endParaRPr lang="zh-CN"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r>
              <a:tr h="671830">
                <a:tc>
                  <a:txBody>
                    <a:bodyPr/>
                    <a:p>
                      <a:pPr indent="0" algn="ctr">
                        <a:buNone/>
                      </a:pPr>
                      <a:r>
                        <a:rPr lang="zh-CN" sz="1600" b="1">
                          <a:solidFill>
                            <a:srgbClr val="000000"/>
                          </a:solidFill>
                          <a:latin typeface="华康俪金黑W8(P)" panose="020B0800000000000000" charset="-122"/>
                          <a:ea typeface="华康俪金黑W8(P)" panose="020B0800000000000000" charset="-122"/>
                        </a:rPr>
                        <a:t>格式修改</a:t>
                      </a:r>
                      <a:endParaRPr lang="zh-CN"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zh-CN" altLang="en-US" sz="1600" b="1">
                        <a:solidFill>
                          <a:srgbClr val="000000"/>
                        </a:solidFill>
                        <a:latin typeface="华康俪金黑W8(P)" panose="020B0800000000000000" charset="-122"/>
                        <a:ea typeface="华康俪金黑W8(P)" panose="020B0800000000000000" charset="-122"/>
                        <a:sym typeface="+mn-ea"/>
                      </a:endParaRPr>
                    </a:p>
                    <a:p>
                      <a:pPr indent="0" algn="ctr">
                        <a:buNone/>
                      </a:pPr>
                      <a:r>
                        <a:rPr lang="zh-CN" altLang="en-US" sz="1600" b="1">
                          <a:solidFill>
                            <a:srgbClr val="000000"/>
                          </a:solidFill>
                          <a:latin typeface="华康俪金黑W8(P)" panose="020B0800000000000000" charset="-122"/>
                          <a:ea typeface="华康俪金黑W8(P)" panose="020B0800000000000000" charset="-122"/>
                          <a:sym typeface="+mn-ea"/>
                        </a:rPr>
                        <a:t>仅支持写作模式</a:t>
                      </a:r>
                      <a:endParaRPr lang="zh-CN" altLang="en-US" sz="1600" b="1">
                        <a:solidFill>
                          <a:srgbClr val="000000"/>
                        </a:solidFill>
                        <a:latin typeface="华康俪金黑W8(P)" panose="020B0800000000000000" charset="-122"/>
                        <a:ea typeface="华康俪金黑W8(P)" panose="020B0800000000000000" charset="-122"/>
                      </a:endParaRPr>
                    </a:p>
                    <a:p>
                      <a:pPr indent="0" algn="ctr">
                        <a:buNone/>
                      </a:pPr>
                      <a:endParaRPr lang="zh-CN"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zh-CN"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r>
              <a:tr h="665480">
                <a:tc>
                  <a:txBody>
                    <a:bodyPr/>
                    <a:p>
                      <a:pPr indent="0" algn="ctr">
                        <a:buNone/>
                      </a:pPr>
                      <a:r>
                        <a:rPr lang="zh-CN" sz="1600" b="1">
                          <a:solidFill>
                            <a:srgbClr val="000000"/>
                          </a:solidFill>
                          <a:latin typeface="华康俪金黑W8(P)" panose="020B0800000000000000" charset="-122"/>
                          <a:ea typeface="华康俪金黑W8(P)" panose="020B0800000000000000" charset="-122"/>
                        </a:rPr>
                        <a:t>格式转换</a:t>
                      </a:r>
                      <a:endParaRPr lang="zh-CN"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zh-CN" altLang="en-US" sz="1600" b="1">
                          <a:solidFill>
                            <a:schemeClr val="tx1"/>
                          </a:solidFill>
                          <a:latin typeface="华康俪金黑W8(P)" panose="020B0800000000000000" charset="-122"/>
                          <a:ea typeface="华康俪金黑W8(P)" panose="020B0800000000000000" charset="-122"/>
                        </a:rPr>
                        <a:t>需要额外对话请求</a:t>
                      </a:r>
                      <a:endParaRPr lang="zh-CN" altLang="en-US" sz="1600" b="1">
                        <a:solidFill>
                          <a:schemeClr val="tx1"/>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zh-CN" altLang="en-US" sz="1600" b="1">
                          <a:solidFill>
                            <a:schemeClr val="tx1"/>
                          </a:solidFill>
                          <a:latin typeface="华康俪金黑W8(P)" panose="020B0800000000000000" charset="-122"/>
                          <a:ea typeface="华康俪金黑W8(P)" panose="020B0800000000000000" charset="-122"/>
                        </a:rPr>
                        <a:t>需要额外对话请求</a:t>
                      </a:r>
                      <a:endParaRPr lang="zh-CN" altLang="en-US" sz="1600" b="1">
                        <a:solidFill>
                          <a:schemeClr val="tx1"/>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r>
              <a:tr h="638175">
                <a:tc>
                  <a:txBody>
                    <a:bodyPr/>
                    <a:p>
                      <a:pPr indent="0" algn="ctr">
                        <a:buNone/>
                      </a:pPr>
                      <a:r>
                        <a:rPr lang="zh-CN" sz="1600" b="1">
                          <a:solidFill>
                            <a:srgbClr val="000000"/>
                          </a:solidFill>
                          <a:latin typeface="华康俪金黑W8(P)" panose="020B0800000000000000" charset="-122"/>
                          <a:ea typeface="华康俪金黑W8(P)" panose="020B0800000000000000" charset="-122"/>
                        </a:rPr>
                        <a:t>多格式输出</a:t>
                      </a:r>
                      <a:endParaRPr lang="zh-CN"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6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r>
              <a:tr h="457835">
                <a:tc>
                  <a:txBody>
                    <a:bodyPr/>
                    <a:p>
                      <a:pPr indent="0" algn="ctr">
                        <a:buNone/>
                      </a:pPr>
                      <a:endParaRPr lang="zh-CN"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endParaRPr lang="en-US" altLang="en-US" sz="1400" b="1">
                        <a:solidFill>
                          <a:srgbClr val="000000"/>
                        </a:solidFill>
                        <a:latin typeface="华康俪金黑W8(P)" panose="020B0800000000000000" charset="-122"/>
                        <a:ea typeface="华康俪金黑W8(P)" panose="020B0800000000000000" charset="-122"/>
                      </a:endParaRPr>
                    </a:p>
                  </a:txBody>
                  <a:tcPr marL="12700" marR="12700" marT="12700" vert="horz" anchor="ctr" anchorCtr="0">
                    <a:lnL>
                      <a:noFill/>
                    </a:lnL>
                    <a:lnR>
                      <a:noFill/>
                    </a:lnR>
                    <a:lnT cap="flat">
                      <a:noFill/>
                    </a:lnT>
                    <a:lnB cap="flat">
                      <a:noFill/>
                    </a:lnB>
                    <a:lnTlToBr>
                      <a:noFill/>
                    </a:lnTlToBr>
                    <a:lnBlToTr>
                      <a:noFill/>
                    </a:lnBlToTr>
                    <a:noFill/>
                  </a:tcPr>
                </a:tc>
              </a:tr>
            </a:tbl>
          </a:graphicData>
        </a:graphic>
      </p:graphicFrame>
      <p:cxnSp>
        <p:nvCxnSpPr>
          <p:cNvPr id="15" name="直接连接符 14"/>
          <p:cNvCxnSpPr/>
          <p:nvPr/>
        </p:nvCxnSpPr>
        <p:spPr>
          <a:xfrm>
            <a:off x="1042035" y="2678430"/>
            <a:ext cx="9807575" cy="1524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flipV="1">
            <a:off x="2713990" y="1981200"/>
            <a:ext cx="7620" cy="3966845"/>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107440" y="1179830"/>
            <a:ext cx="5593715" cy="521970"/>
          </a:xfrm>
          <a:prstGeom prst="rect">
            <a:avLst/>
          </a:prstGeom>
          <a:noFill/>
        </p:spPr>
        <p:txBody>
          <a:bodyPr wrap="none" rtlCol="0">
            <a:spAutoFit/>
          </a:bodyPr>
          <a:p>
            <a:pPr algn="l"/>
            <a:r>
              <a:rPr lang="zh-CN" altLang="en-US" sz="2800" b="1">
                <a:solidFill>
                  <a:srgbClr val="1279EF"/>
                </a:solidFill>
                <a:latin typeface="华康俪金黑W8(P)" panose="020B0800000000000000" charset="-122"/>
                <a:ea typeface="华康俪金黑W8(P)" panose="020B0800000000000000" charset="-122"/>
                <a:cs typeface="华康俪金黑W8(P)" panose="020B0800000000000000" charset="-122"/>
              </a:rPr>
              <a:t>常用的三种</a:t>
            </a:r>
            <a:r>
              <a:rPr lang="en-US" altLang="zh-CN" sz="2800" b="1">
                <a:solidFill>
                  <a:srgbClr val="1279EF"/>
                </a:solidFill>
                <a:latin typeface="华康俪金黑W8(P)" panose="020B0800000000000000" charset="-122"/>
                <a:ea typeface="华康俪金黑W8(P)" panose="020B0800000000000000" charset="-122"/>
                <a:cs typeface="华康俪金黑W8(P)" panose="020B0800000000000000" charset="-122"/>
              </a:rPr>
              <a:t> AI </a:t>
            </a:r>
            <a:r>
              <a:rPr lang="zh-CN" altLang="en-US" sz="2800" b="1">
                <a:solidFill>
                  <a:srgbClr val="1279EF"/>
                </a:solidFill>
                <a:latin typeface="华康俪金黑W8(P)" panose="020B0800000000000000" charset="-122"/>
                <a:ea typeface="华康俪金黑W8(P)" panose="020B0800000000000000" charset="-122"/>
                <a:cs typeface="华康俪金黑W8(P)" panose="020B0800000000000000" charset="-122"/>
              </a:rPr>
              <a:t>平台</a:t>
            </a:r>
            <a:r>
              <a:rPr lang="en-US" altLang="zh-CN" sz="2800" b="1">
                <a:solidFill>
                  <a:srgbClr val="1279EF"/>
                </a:solidFill>
                <a:latin typeface="华康俪金黑W8(P)" panose="020B0800000000000000" charset="-122"/>
                <a:ea typeface="华康俪金黑W8(P)" panose="020B0800000000000000" charset="-122"/>
                <a:cs typeface="华康俪金黑W8(P)" panose="020B0800000000000000" charset="-122"/>
                <a:sym typeface="+mn-ea"/>
              </a:rPr>
              <a:t>(Web</a:t>
            </a:r>
            <a:r>
              <a:rPr lang="zh-CN" altLang="en-US" sz="2800" b="1">
                <a:solidFill>
                  <a:srgbClr val="1279EF"/>
                </a:solidFill>
                <a:latin typeface="华康俪金黑W8(P)" panose="020B0800000000000000" charset="-122"/>
                <a:ea typeface="华康俪金黑W8(P)" panose="020B0800000000000000" charset="-122"/>
                <a:cs typeface="华康俪金黑W8(P)" panose="020B0800000000000000" charset="-122"/>
                <a:sym typeface="+mn-ea"/>
              </a:rPr>
              <a:t>端</a:t>
            </a:r>
            <a:r>
              <a:rPr lang="en-US" altLang="zh-CN" sz="2800" b="1">
                <a:solidFill>
                  <a:srgbClr val="1279EF"/>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2800" b="1">
                <a:solidFill>
                  <a:srgbClr val="1279EF"/>
                </a:solidFill>
                <a:latin typeface="华康俪金黑W8(P)" panose="020B0800000000000000" charset="-122"/>
                <a:ea typeface="华康俪金黑W8(P)" panose="020B0800000000000000" charset="-122"/>
                <a:cs typeface="华康俪金黑W8(P)" panose="020B0800000000000000" charset="-122"/>
              </a:rPr>
              <a:t>对比：</a:t>
            </a:r>
            <a:endParaRPr lang="zh-CN" altLang="en-US" sz="2800" b="1">
              <a:solidFill>
                <a:srgbClr val="1279EF"/>
              </a:solidFill>
              <a:latin typeface="华康俪金黑W8(P)" panose="020B0800000000000000" charset="-122"/>
              <a:ea typeface="华康俪金黑W8(P)" panose="020B0800000000000000" charset="-122"/>
              <a:cs typeface="华康俪金黑W8(P)" panose="020B0800000000000000" charset="-122"/>
            </a:endParaRPr>
          </a:p>
        </p:txBody>
      </p:sp>
      <p:pic>
        <p:nvPicPr>
          <p:cNvPr id="77" name="图片 76" descr="错"/>
          <p:cNvPicPr>
            <a:picLocks noChangeAspect="1"/>
          </p:cNvPicPr>
          <p:nvPr/>
        </p:nvPicPr>
        <p:blipFill>
          <a:blip r:embed="rId2"/>
          <a:stretch>
            <a:fillRect/>
          </a:stretch>
        </p:blipFill>
        <p:spPr>
          <a:xfrm>
            <a:off x="3518535" y="4899660"/>
            <a:ext cx="304800" cy="304800"/>
          </a:xfrm>
          <a:prstGeom prst="rect">
            <a:avLst/>
          </a:prstGeom>
        </p:spPr>
      </p:pic>
      <p:pic>
        <p:nvPicPr>
          <p:cNvPr id="96" name="图片 95" descr="错"/>
          <p:cNvPicPr>
            <a:picLocks noChangeAspect="1"/>
          </p:cNvPicPr>
          <p:nvPr/>
        </p:nvPicPr>
        <p:blipFill>
          <a:blip r:embed="rId2"/>
          <a:stretch>
            <a:fillRect/>
          </a:stretch>
        </p:blipFill>
        <p:spPr>
          <a:xfrm>
            <a:off x="3518535" y="4194810"/>
            <a:ext cx="304800" cy="304800"/>
          </a:xfrm>
          <a:prstGeom prst="rect">
            <a:avLst/>
          </a:prstGeom>
        </p:spPr>
      </p:pic>
      <p:pic>
        <p:nvPicPr>
          <p:cNvPr id="97" name="图片 96" descr="错"/>
          <p:cNvPicPr>
            <a:picLocks noChangeAspect="1"/>
          </p:cNvPicPr>
          <p:nvPr/>
        </p:nvPicPr>
        <p:blipFill>
          <a:blip r:embed="rId2"/>
          <a:stretch>
            <a:fillRect/>
          </a:stretch>
        </p:blipFill>
        <p:spPr>
          <a:xfrm>
            <a:off x="9709785" y="4194810"/>
            <a:ext cx="304800" cy="304800"/>
          </a:xfrm>
          <a:prstGeom prst="rect">
            <a:avLst/>
          </a:prstGeom>
        </p:spPr>
      </p:pic>
      <p:pic>
        <p:nvPicPr>
          <p:cNvPr id="99" name="图片 98" descr="对勾(1)"/>
          <p:cNvPicPr>
            <a:picLocks noChangeAspect="1"/>
          </p:cNvPicPr>
          <p:nvPr/>
        </p:nvPicPr>
        <p:blipFill>
          <a:blip r:embed="rId3"/>
          <a:stretch>
            <a:fillRect/>
          </a:stretch>
        </p:blipFill>
        <p:spPr>
          <a:xfrm>
            <a:off x="6609080" y="5521325"/>
            <a:ext cx="400050" cy="304800"/>
          </a:xfrm>
          <a:prstGeom prst="rect">
            <a:avLst/>
          </a:prstGeom>
        </p:spPr>
      </p:pic>
      <p:pic>
        <p:nvPicPr>
          <p:cNvPr id="2" name="图片 1" descr="错"/>
          <p:cNvPicPr>
            <a:picLocks noChangeAspect="1"/>
          </p:cNvPicPr>
          <p:nvPr/>
        </p:nvPicPr>
        <p:blipFill>
          <a:blip r:embed="rId2"/>
          <a:stretch>
            <a:fillRect/>
          </a:stretch>
        </p:blipFill>
        <p:spPr>
          <a:xfrm>
            <a:off x="3518535" y="5521325"/>
            <a:ext cx="304800" cy="304800"/>
          </a:xfrm>
          <a:prstGeom prst="rect">
            <a:avLst/>
          </a:prstGeom>
        </p:spPr>
      </p:pic>
      <p:pic>
        <p:nvPicPr>
          <p:cNvPr id="4" name="图片 3" descr="对勾(1)"/>
          <p:cNvPicPr>
            <a:picLocks noChangeAspect="1"/>
          </p:cNvPicPr>
          <p:nvPr/>
        </p:nvPicPr>
        <p:blipFill>
          <a:blip r:embed="rId3"/>
          <a:stretch>
            <a:fillRect/>
          </a:stretch>
        </p:blipFill>
        <p:spPr>
          <a:xfrm>
            <a:off x="9709785" y="5521325"/>
            <a:ext cx="400050" cy="304800"/>
          </a:xfrm>
          <a:prstGeom prst="rect">
            <a:avLst/>
          </a:prstGeom>
        </p:spPr>
      </p:pic>
      <p:cxnSp>
        <p:nvCxnSpPr>
          <p:cNvPr id="6" name="直接连接符 5"/>
          <p:cNvCxnSpPr/>
          <p:nvPr/>
        </p:nvCxnSpPr>
        <p:spPr>
          <a:xfrm>
            <a:off x="1026795" y="3338195"/>
            <a:ext cx="9829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056640" y="3953510"/>
            <a:ext cx="981519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042035" y="4665345"/>
            <a:ext cx="9845040" cy="228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034415" y="5370195"/>
            <a:ext cx="9859645" cy="762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641215" y="1988820"/>
            <a:ext cx="6985" cy="390652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8869680" y="1996440"/>
            <a:ext cx="0" cy="389128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841740" y="286385"/>
            <a:ext cx="3344545" cy="57594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智能格式转换平台、便捷分享工具</a:t>
            </a:r>
            <a:endPar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24" name="矩形 23"/>
          <p:cNvSpPr/>
          <p:nvPr/>
        </p:nvSpPr>
        <p:spPr>
          <a:xfrm>
            <a:off x="9105265" y="370840"/>
            <a:ext cx="3086735"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5" name="矩形 24"/>
          <p:cNvSpPr/>
          <p:nvPr/>
        </p:nvSpPr>
        <p:spPr>
          <a:xfrm>
            <a:off x="9144000" y="328930"/>
            <a:ext cx="3058795" cy="29527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6" name="文本框 25"/>
          <p:cNvSpPr txBox="1"/>
          <p:nvPr/>
        </p:nvSpPr>
        <p:spPr>
          <a:xfrm>
            <a:off x="9144000" y="290830"/>
            <a:ext cx="3131185" cy="33337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e</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站</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校园智联生活平台</a:t>
            </a:r>
            <a:endParaRPr lang="zh-CN" altLang="en-US" sz="1050" dirty="0">
              <a:solidFill>
                <a:schemeClr val="bg1"/>
              </a:solidFill>
              <a:latin typeface="华康俪金黑W8(P)" panose="020B0800000000000000" charset="-122"/>
              <a:ea typeface="华康俪金黑W8(P)" panose="020B0800000000000000" charset="-122"/>
              <a:cs typeface="华康俪金黑W8(P)" panose="020B0800000000000000" charset="-122"/>
            </a:endParaRPr>
          </a:p>
        </p:txBody>
      </p:sp>
      <p:sp>
        <p:nvSpPr>
          <p:cNvPr id="27" name="矩形 26"/>
          <p:cNvSpPr/>
          <p:nvPr/>
        </p:nvSpPr>
        <p:spPr>
          <a:xfrm>
            <a:off x="8642350" y="370840"/>
            <a:ext cx="3549650"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8" name="矩形 27"/>
          <p:cNvSpPr/>
          <p:nvPr/>
        </p:nvSpPr>
        <p:spPr>
          <a:xfrm>
            <a:off x="8267065" y="328930"/>
            <a:ext cx="3935730" cy="33655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3" name="文本框 32"/>
          <p:cNvSpPr txBox="1"/>
          <p:nvPr/>
        </p:nvSpPr>
        <p:spPr>
          <a:xfrm>
            <a:off x="8178165" y="290830"/>
            <a:ext cx="4008120" cy="500380"/>
          </a:xfrm>
          <a:prstGeom prst="rect">
            <a:avLst/>
          </a:prstGeom>
          <a:noFill/>
        </p:spPr>
        <p:txBody>
          <a:bodyPr wrap="square">
            <a:no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智能格式转换平台、便捷分享工具</a:t>
            </a:r>
            <a:endPar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8"/>
          <p:cNvSpPr/>
          <p:nvPr/>
        </p:nvSpPr>
        <p:spPr>
          <a:xfrm>
            <a:off x="255454" y="322948"/>
            <a:ext cx="539386" cy="539386"/>
          </a:xfrm>
          <a:prstGeom prst="ellipse">
            <a:avLst/>
          </a:prstGeom>
          <a:solidFill>
            <a:srgbClr val="1279EF"/>
          </a:solidFill>
          <a:ln w="12700" cap="rnd">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sp>
        <p:nvSpPr>
          <p:cNvPr id="31" name="文本框 30"/>
          <p:cNvSpPr txBox="1"/>
          <p:nvPr/>
        </p:nvSpPr>
        <p:spPr>
          <a:xfrm>
            <a:off x="913130" y="252730"/>
            <a:ext cx="1532255" cy="497205"/>
          </a:xfrm>
          <a:prstGeom prst="rect">
            <a:avLst/>
          </a:prstGeom>
          <a:noFill/>
        </p:spPr>
        <p:txBody>
          <a:bodyPr wrap="square" rtlCol="0">
            <a:spAutoFit/>
          </a:bodyPr>
          <a:lstStyle>
            <a:defPPr>
              <a:defRPr lang="zh-CN"/>
            </a:defPPr>
            <a:lvl1pPr algn="dist">
              <a:lnSpc>
                <a:spcPct val="120000"/>
              </a:lnSpc>
              <a:defRPr sz="2200" b="1" spc="300">
                <a:solidFill>
                  <a:srgbClr val="1279EF"/>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dirty="0">
                <a:latin typeface="华康俪金黑W8(P)" panose="020B0800000000000000" charset="-122"/>
                <a:ea typeface="华康俪金黑W8(P)" panose="020B0800000000000000" charset="-122"/>
                <a:sym typeface="+mn-ea"/>
              </a:rPr>
              <a:t>灵感</a:t>
            </a:r>
            <a:r>
              <a:rPr lang="zh-CN" altLang="en-US" dirty="0">
                <a:latin typeface="华康俪金黑W8(P)" panose="020B0800000000000000" charset="-122"/>
                <a:ea typeface="华康俪金黑W8(P)" panose="020B0800000000000000" charset="-122"/>
                <a:sym typeface="+mn-ea"/>
              </a:rPr>
              <a:t>来源</a:t>
            </a:r>
            <a:endParaRPr lang="zh-CN" altLang="en-US" dirty="0">
              <a:latin typeface="华康俪金黑W8(P)" panose="020B0800000000000000" charset="-122"/>
              <a:ea typeface="华康俪金黑W8(P)" panose="020B0800000000000000" charset="-122"/>
              <a:sym typeface="+mn-ea"/>
            </a:endParaRPr>
          </a:p>
        </p:txBody>
      </p:sp>
      <p:sp>
        <p:nvSpPr>
          <p:cNvPr id="32" name="文本框 31"/>
          <p:cNvSpPr txBox="1"/>
          <p:nvPr/>
        </p:nvSpPr>
        <p:spPr>
          <a:xfrm flipH="1">
            <a:off x="276574" y="392586"/>
            <a:ext cx="497146" cy="39878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03</a:t>
            </a:r>
            <a:endParaRPr lang="en-US" altLang="zh-CN" dirty="0">
              <a:latin typeface="华康俪金黑W8(P)" panose="020B0800000000000000" charset="-122"/>
              <a:ea typeface="华康俪金黑W8(P)" panose="020B0800000000000000" charset="-122"/>
            </a:endParaRPr>
          </a:p>
        </p:txBody>
      </p:sp>
      <p:sp>
        <p:nvSpPr>
          <p:cNvPr id="34" name="文本框 33"/>
          <p:cNvSpPr txBox="1"/>
          <p:nvPr/>
        </p:nvSpPr>
        <p:spPr>
          <a:xfrm>
            <a:off x="932180" y="594360"/>
            <a:ext cx="1650365" cy="306705"/>
          </a:xfrm>
          <a:prstGeom prst="rect">
            <a:avLst/>
          </a:prstGeom>
        </p:spPr>
        <p:txBody>
          <a:bodyPr wrap="square">
            <a:spAutoFit/>
          </a:bodyPr>
          <a:lstStyle/>
          <a:p>
            <a:pPr algn="dist"/>
            <a:r>
              <a:rPr lang="en-US" altLang="zh-CN" sz="1400" dirty="0">
                <a:solidFill>
                  <a:srgbClr val="1279EF"/>
                </a:solidFill>
                <a:latin typeface="华康俪金黑W8(P)" panose="020B0800000000000000" charset="-122"/>
                <a:ea typeface="华康俪金黑W8(P)" panose="020B0800000000000000" charset="-122"/>
              </a:rPr>
              <a:t>INSPIRATION</a:t>
            </a:r>
            <a:endParaRPr lang="en-US" altLang="zh-CN" sz="1400" dirty="0">
              <a:solidFill>
                <a:srgbClr val="1279EF"/>
              </a:solidFill>
              <a:latin typeface="华康俪金黑W8(P)" panose="020B0800000000000000" charset="-122"/>
              <a:ea typeface="华康俪金黑W8(P)" panose="020B0800000000000000" charset="-122"/>
            </a:endParaRPr>
          </a:p>
        </p:txBody>
      </p:sp>
      <p:sp>
        <p:nvSpPr>
          <p:cNvPr id="15" name="矩形 14"/>
          <p:cNvSpPr/>
          <p:nvPr/>
        </p:nvSpPr>
        <p:spPr>
          <a:xfrm>
            <a:off x="0" y="6535053"/>
            <a:ext cx="12192000" cy="322948"/>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pic>
        <p:nvPicPr>
          <p:cNvPr id="2" name="图片 1"/>
          <p:cNvPicPr>
            <a:picLocks noChangeAspect="1"/>
          </p:cNvPicPr>
          <p:nvPr/>
        </p:nvPicPr>
        <p:blipFill>
          <a:blip r:embed="rId1"/>
          <a:srcRect l="8322" r="34457" b="72689"/>
          <a:stretch>
            <a:fillRect/>
          </a:stretch>
        </p:blipFill>
        <p:spPr>
          <a:xfrm>
            <a:off x="696595" y="1354455"/>
            <a:ext cx="2121535" cy="657860"/>
          </a:xfrm>
          <a:prstGeom prst="rect">
            <a:avLst/>
          </a:prstGeom>
        </p:spPr>
      </p:pic>
      <p:sp>
        <p:nvSpPr>
          <p:cNvPr id="5" name="下箭头 4"/>
          <p:cNvSpPr/>
          <p:nvPr/>
        </p:nvSpPr>
        <p:spPr>
          <a:xfrm>
            <a:off x="2730500" y="2617470"/>
            <a:ext cx="549275" cy="396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华康俪金黑W8(P)" panose="020B0800000000000000" charset="-122"/>
              <a:ea typeface="华康俪金黑W8(P)" panose="020B0800000000000000" charset="-122"/>
            </a:endParaRPr>
          </a:p>
        </p:txBody>
      </p:sp>
      <p:pic>
        <p:nvPicPr>
          <p:cNvPr id="6" name="图片 5" descr="codesnap"/>
          <p:cNvPicPr>
            <a:picLocks noChangeAspect="1"/>
          </p:cNvPicPr>
          <p:nvPr/>
        </p:nvPicPr>
        <p:blipFill>
          <a:blip r:embed="rId2"/>
          <a:stretch>
            <a:fillRect/>
          </a:stretch>
        </p:blipFill>
        <p:spPr>
          <a:xfrm>
            <a:off x="982345" y="3170555"/>
            <a:ext cx="4337685" cy="3306445"/>
          </a:xfrm>
          <a:prstGeom prst="rect">
            <a:avLst/>
          </a:prstGeom>
        </p:spPr>
      </p:pic>
      <p:pic>
        <p:nvPicPr>
          <p:cNvPr id="7" name="图片 6" descr="screenshot"/>
          <p:cNvPicPr>
            <a:picLocks noChangeAspect="1"/>
          </p:cNvPicPr>
          <p:nvPr/>
        </p:nvPicPr>
        <p:blipFill>
          <a:blip r:embed="rId3"/>
          <a:stretch>
            <a:fillRect/>
          </a:stretch>
        </p:blipFill>
        <p:spPr>
          <a:xfrm>
            <a:off x="3140075" y="713740"/>
            <a:ext cx="2693035" cy="1746885"/>
          </a:xfrm>
          <a:prstGeom prst="rect">
            <a:avLst/>
          </a:prstGeom>
        </p:spPr>
      </p:pic>
      <p:sp>
        <p:nvSpPr>
          <p:cNvPr id="4" name="文本框 3"/>
          <p:cNvSpPr txBox="1"/>
          <p:nvPr/>
        </p:nvSpPr>
        <p:spPr>
          <a:xfrm>
            <a:off x="8841740" y="286385"/>
            <a:ext cx="3344545" cy="57594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工具</a:t>
            </a:r>
            <a:endPar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24" name="矩形 23"/>
          <p:cNvSpPr/>
          <p:nvPr/>
        </p:nvSpPr>
        <p:spPr>
          <a:xfrm>
            <a:off x="9105265" y="370840"/>
            <a:ext cx="3086735"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5" name="矩形 24"/>
          <p:cNvSpPr/>
          <p:nvPr/>
        </p:nvSpPr>
        <p:spPr>
          <a:xfrm>
            <a:off x="9144000" y="328930"/>
            <a:ext cx="3058795" cy="29527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6" name="文本框 25"/>
          <p:cNvSpPr txBox="1"/>
          <p:nvPr/>
        </p:nvSpPr>
        <p:spPr>
          <a:xfrm>
            <a:off x="9144000" y="290830"/>
            <a:ext cx="3131185" cy="33337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e</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站</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校园智联生活平台</a:t>
            </a:r>
            <a:endParaRPr lang="zh-CN" altLang="en-US" sz="1050" dirty="0">
              <a:solidFill>
                <a:schemeClr val="bg1"/>
              </a:solidFill>
              <a:latin typeface="华康俪金黑W8(P)" panose="020B0800000000000000" charset="-122"/>
              <a:ea typeface="华康俪金黑W8(P)" panose="020B0800000000000000" charset="-122"/>
              <a:cs typeface="华康俪金黑W8(P)" panose="020B0800000000000000" charset="-122"/>
            </a:endParaRPr>
          </a:p>
        </p:txBody>
      </p:sp>
      <p:sp>
        <p:nvSpPr>
          <p:cNvPr id="27" name="矩形 26"/>
          <p:cNvSpPr/>
          <p:nvPr/>
        </p:nvSpPr>
        <p:spPr>
          <a:xfrm>
            <a:off x="8642350" y="370840"/>
            <a:ext cx="3549650"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8" name="矩形 27"/>
          <p:cNvSpPr/>
          <p:nvPr/>
        </p:nvSpPr>
        <p:spPr>
          <a:xfrm>
            <a:off x="8267065" y="328930"/>
            <a:ext cx="3935730" cy="33655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3" name="文本框 32"/>
          <p:cNvSpPr txBox="1"/>
          <p:nvPr/>
        </p:nvSpPr>
        <p:spPr>
          <a:xfrm>
            <a:off x="8178165" y="290830"/>
            <a:ext cx="4008120" cy="500380"/>
          </a:xfrm>
          <a:prstGeom prst="rect">
            <a:avLst/>
          </a:prstGeom>
          <a:noFill/>
        </p:spPr>
        <p:txBody>
          <a:bodyPr wrap="square">
            <a:no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智能格式转换平台、便捷分享工具</a:t>
            </a:r>
            <a:endPar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pic>
        <p:nvPicPr>
          <p:cNvPr id="8" name="图片 7" descr="logo"/>
          <p:cNvPicPr>
            <a:picLocks noChangeAspect="1"/>
          </p:cNvPicPr>
          <p:nvPr/>
        </p:nvPicPr>
        <p:blipFill>
          <a:blip r:embed="rId4"/>
          <a:stretch>
            <a:fillRect/>
          </a:stretch>
        </p:blipFill>
        <p:spPr>
          <a:xfrm>
            <a:off x="6477635" y="1210945"/>
            <a:ext cx="1090930" cy="1034415"/>
          </a:xfrm>
          <a:prstGeom prst="rect">
            <a:avLst/>
          </a:prstGeom>
        </p:spPr>
      </p:pic>
      <p:pic>
        <p:nvPicPr>
          <p:cNvPr id="10" name="图片 9"/>
          <p:cNvPicPr>
            <a:picLocks noChangeAspect="1"/>
          </p:cNvPicPr>
          <p:nvPr/>
        </p:nvPicPr>
        <p:blipFill>
          <a:blip r:embed="rId5"/>
          <a:srcRect r="15185"/>
          <a:stretch>
            <a:fillRect/>
          </a:stretch>
        </p:blipFill>
        <p:spPr>
          <a:xfrm>
            <a:off x="6584950" y="3167380"/>
            <a:ext cx="4337685" cy="3308985"/>
          </a:xfrm>
          <a:prstGeom prst="rect">
            <a:avLst/>
          </a:prstGeom>
        </p:spPr>
      </p:pic>
      <p:pic>
        <p:nvPicPr>
          <p:cNvPr id="12" name="图片 11"/>
          <p:cNvPicPr>
            <a:picLocks noChangeAspect="1"/>
          </p:cNvPicPr>
          <p:nvPr/>
        </p:nvPicPr>
        <p:blipFill>
          <a:blip r:embed="rId6"/>
          <a:stretch>
            <a:fillRect/>
          </a:stretch>
        </p:blipFill>
        <p:spPr>
          <a:xfrm>
            <a:off x="7917180" y="802640"/>
            <a:ext cx="3404870" cy="1657985"/>
          </a:xfrm>
          <a:prstGeom prst="rect">
            <a:avLst/>
          </a:prstGeom>
        </p:spPr>
      </p:pic>
      <p:sp>
        <p:nvSpPr>
          <p:cNvPr id="13" name="下箭头 12"/>
          <p:cNvSpPr/>
          <p:nvPr/>
        </p:nvSpPr>
        <p:spPr>
          <a:xfrm>
            <a:off x="8267065" y="2639060"/>
            <a:ext cx="549275" cy="396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华康俪金黑W8(P)" panose="020B0800000000000000" charset="-122"/>
              <a:ea typeface="华康俪金黑W8(P)" panose="020B0800000000000000" charset="-122"/>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任意多边形: 形状 32"/>
          <p:cNvSpPr/>
          <p:nvPr/>
        </p:nvSpPr>
        <p:spPr>
          <a:xfrm>
            <a:off x="0" y="546574"/>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34" name="任意多边形: 形状 33"/>
          <p:cNvSpPr/>
          <p:nvPr/>
        </p:nvSpPr>
        <p:spPr>
          <a:xfrm>
            <a:off x="0" y="279489"/>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35" name="任意多边形: 形状 34"/>
          <p:cNvSpPr/>
          <p:nvPr/>
        </p:nvSpPr>
        <p:spPr>
          <a:xfrm>
            <a:off x="0" y="0"/>
            <a:ext cx="12192000" cy="6054187"/>
          </a:xfrm>
          <a:custGeom>
            <a:avLst/>
            <a:gdLst>
              <a:gd name="connsiteX0" fmla="*/ 0 w 12192000"/>
              <a:gd name="connsiteY0" fmla="*/ 0 h 6250131"/>
              <a:gd name="connsiteX1" fmla="*/ 12192000 w 12192000"/>
              <a:gd name="connsiteY1" fmla="*/ 0 h 6250131"/>
              <a:gd name="connsiteX2" fmla="*/ 12192000 w 12192000"/>
              <a:gd name="connsiteY2" fmla="*/ 5368255 h 6250131"/>
              <a:gd name="connsiteX3" fmla="*/ 12091839 w 12192000"/>
              <a:gd name="connsiteY3" fmla="*/ 5400973 h 6250131"/>
              <a:gd name="connsiteX4" fmla="*/ 10896600 w 12192000"/>
              <a:gd name="connsiteY4" fmla="*/ 6076950 h 6250131"/>
              <a:gd name="connsiteX5" fmla="*/ 9505950 w 12192000"/>
              <a:gd name="connsiteY5" fmla="*/ 5695950 h 6250131"/>
              <a:gd name="connsiteX6" fmla="*/ 7677150 w 12192000"/>
              <a:gd name="connsiteY6" fmla="*/ 6210300 h 6250131"/>
              <a:gd name="connsiteX7" fmla="*/ 5276850 w 12192000"/>
              <a:gd name="connsiteY7" fmla="*/ 5772150 h 6250131"/>
              <a:gd name="connsiteX8" fmla="*/ 3486150 w 12192000"/>
              <a:gd name="connsiteY8" fmla="*/ 6248400 h 6250131"/>
              <a:gd name="connsiteX9" fmla="*/ 1409700 w 12192000"/>
              <a:gd name="connsiteY9" fmla="*/ 5562600 h 6250131"/>
              <a:gd name="connsiteX10" fmla="*/ 3721 w 12192000"/>
              <a:gd name="connsiteY10" fmla="*/ 5769322 h 6250131"/>
              <a:gd name="connsiteX11" fmla="*/ 0 w 12192000"/>
              <a:gd name="connsiteY11" fmla="*/ 5771157 h 6250131"/>
              <a:gd name="connsiteX12" fmla="*/ 0 w 12192000"/>
              <a:gd name="connsiteY12" fmla="*/ 0 h 62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250131">
                <a:moveTo>
                  <a:pt x="0" y="0"/>
                </a:moveTo>
                <a:lnTo>
                  <a:pt x="12192000" y="0"/>
                </a:lnTo>
                <a:lnTo>
                  <a:pt x="12192000" y="5368255"/>
                </a:lnTo>
                <a:lnTo>
                  <a:pt x="12091839" y="5400973"/>
                </a:lnTo>
                <a:cubicBezTo>
                  <a:pt x="11683603" y="5562005"/>
                  <a:pt x="11270456" y="6036469"/>
                  <a:pt x="10896600" y="6076950"/>
                </a:cubicBezTo>
                <a:cubicBezTo>
                  <a:pt x="10398125" y="6130925"/>
                  <a:pt x="10042525" y="5673725"/>
                  <a:pt x="9505950" y="5695950"/>
                </a:cubicBezTo>
                <a:cubicBezTo>
                  <a:pt x="8969375" y="5718175"/>
                  <a:pt x="8382000" y="6197600"/>
                  <a:pt x="7677150" y="6210300"/>
                </a:cubicBezTo>
                <a:cubicBezTo>
                  <a:pt x="6972300" y="6223000"/>
                  <a:pt x="5975350" y="5765800"/>
                  <a:pt x="5276850" y="5772150"/>
                </a:cubicBezTo>
                <a:cubicBezTo>
                  <a:pt x="4578350" y="5778500"/>
                  <a:pt x="4130675" y="6283325"/>
                  <a:pt x="3486150" y="6248400"/>
                </a:cubicBezTo>
                <a:cubicBezTo>
                  <a:pt x="2841625" y="6213475"/>
                  <a:pt x="2044700" y="5607050"/>
                  <a:pt x="1409700" y="5562600"/>
                </a:cubicBezTo>
                <a:cubicBezTo>
                  <a:pt x="933450" y="5529263"/>
                  <a:pt x="391120" y="5594152"/>
                  <a:pt x="3721" y="5769322"/>
                </a:cubicBezTo>
                <a:lnTo>
                  <a:pt x="0" y="5771157"/>
                </a:lnTo>
                <a:lnTo>
                  <a:pt x="0" y="0"/>
                </a:lnTo>
                <a:close/>
              </a:path>
            </a:pathLst>
          </a:cu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华康俪金黑W8(P)" panose="020B0800000000000000" charset="-122"/>
              <a:ea typeface="华康俪金黑W8(P)" panose="020B0800000000000000" charset="-122"/>
            </a:endParaRPr>
          </a:p>
        </p:txBody>
      </p:sp>
      <p:sp>
        <p:nvSpPr>
          <p:cNvPr id="12" name="椭圆 11"/>
          <p:cNvSpPr/>
          <p:nvPr/>
        </p:nvSpPr>
        <p:spPr>
          <a:xfrm>
            <a:off x="11224393" y="732460"/>
            <a:ext cx="539386" cy="539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cxnSp>
        <p:nvCxnSpPr>
          <p:cNvPr id="15" name="直接连接符 14"/>
          <p:cNvCxnSpPr/>
          <p:nvPr/>
        </p:nvCxnSpPr>
        <p:spPr>
          <a:xfrm flipH="1">
            <a:off x="11494086" y="1379505"/>
            <a:ext cx="0" cy="10136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1227387" y="2443986"/>
            <a:ext cx="533398" cy="1714500"/>
          </a:xfrm>
          <a:prstGeom prst="rect">
            <a:avLst/>
          </a:prstGeom>
          <a:noFill/>
        </p:spPr>
        <p:txBody>
          <a:bodyPr wrap="square" rtlCol="0">
            <a:spAutoFit/>
          </a:bodyPr>
          <a:lstStyle>
            <a:defPPr>
              <a:defRPr lang="zh-CN"/>
            </a:defPPr>
            <a:lvl1pPr algn="dist">
              <a:lnSpc>
                <a:spcPct val="120000"/>
              </a:lnSpc>
              <a:defRPr sz="2200" spc="3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pPr algn="ctr"/>
            <a:r>
              <a:rPr lang="zh-CN" altLang="en-US" dirty="0">
                <a:latin typeface="华康俪金黑W8(P)" panose="020B0800000000000000" charset="-122"/>
                <a:ea typeface="华康俪金黑W8(P)" panose="020B0800000000000000" charset="-122"/>
              </a:rPr>
              <a:t>项目设计</a:t>
            </a:r>
            <a:endParaRPr lang="zh-CN" altLang="en-US" dirty="0">
              <a:latin typeface="华康俪金黑W8(P)" panose="020B0800000000000000" charset="-122"/>
              <a:ea typeface="华康俪金黑W8(P)" panose="020B0800000000000000" charset="-122"/>
            </a:endParaRPr>
          </a:p>
        </p:txBody>
      </p:sp>
      <p:sp>
        <p:nvSpPr>
          <p:cNvPr id="17" name="文本框 16"/>
          <p:cNvSpPr txBox="1"/>
          <p:nvPr/>
        </p:nvSpPr>
        <p:spPr>
          <a:xfrm flipH="1">
            <a:off x="11254346" y="814020"/>
            <a:ext cx="495684" cy="40011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solidFill>
                  <a:srgbClr val="1279EF"/>
                </a:solidFill>
                <a:latin typeface="华康俪金黑W8(P)" panose="020B0800000000000000" charset="-122"/>
                <a:ea typeface="华康俪金黑W8(P)" panose="020B0800000000000000" charset="-122"/>
              </a:rPr>
              <a:t>02</a:t>
            </a:r>
            <a:endParaRPr lang="en-US" altLang="zh-CN" dirty="0">
              <a:solidFill>
                <a:srgbClr val="1279EF"/>
              </a:solidFill>
              <a:latin typeface="华康俪金黑W8(P)" panose="020B0800000000000000" charset="-122"/>
              <a:ea typeface="华康俪金黑W8(P)" panose="020B0800000000000000" charset="-122"/>
            </a:endParaRPr>
          </a:p>
        </p:txBody>
      </p:sp>
      <p:sp>
        <p:nvSpPr>
          <p:cNvPr id="18" name="文本框 17"/>
          <p:cNvSpPr txBox="1"/>
          <p:nvPr/>
        </p:nvSpPr>
        <p:spPr>
          <a:xfrm>
            <a:off x="752641" y="1271810"/>
            <a:ext cx="10171802" cy="1445260"/>
          </a:xfrm>
          <a:prstGeom prst="rect">
            <a:avLst/>
          </a:prstGeom>
          <a:noFill/>
        </p:spPr>
        <p:txBody>
          <a:bodyPr wrap="square" rtlCol="0">
            <a:spAutoFit/>
          </a:bodyPr>
          <a:lstStyle>
            <a:defPPr>
              <a:defRPr lang="zh-CN"/>
            </a:defPPr>
            <a:lvl1pPr>
              <a:defRPr sz="8800" spc="-150">
                <a:solidFill>
                  <a:schemeClr val="bg1">
                    <a:alpha val="13000"/>
                  </a:schemeClr>
                </a:solidFill>
                <a:latin typeface="思源黑体 CN Heavy" panose="020B0A00000000000000" pitchFamily="34" charset="-122"/>
                <a:ea typeface="思源黑体 CN Heavy" panose="020B0A00000000000000" pitchFamily="34" charset="-122"/>
                <a:cs typeface="阿里巴巴普惠体 Medium" panose="00020600040101010101" pitchFamily="18" charset="-122"/>
              </a:defRPr>
            </a:lvl1pPr>
          </a:lstStyle>
          <a:p>
            <a:r>
              <a:rPr lang="en-US" altLang="zh-CN" dirty="0">
                <a:solidFill>
                  <a:schemeClr val="bg1">
                    <a:alpha val="8000"/>
                  </a:schemeClr>
                </a:solidFill>
                <a:latin typeface="华康俪金黑W8(P)" panose="020B0800000000000000" charset="-122"/>
                <a:ea typeface="华康俪金黑W8(P)" panose="020B0800000000000000" charset="-122"/>
              </a:rPr>
              <a:t>PROJECT DESIGNS</a:t>
            </a:r>
            <a:endParaRPr lang="en-US" altLang="zh-CN" dirty="0">
              <a:solidFill>
                <a:schemeClr val="bg1">
                  <a:alpha val="8000"/>
                </a:schemeClr>
              </a:solidFill>
              <a:latin typeface="华康俪金黑W8(P)" panose="020B0800000000000000" charset="-122"/>
              <a:ea typeface="华康俪金黑W8(P)" panose="020B0800000000000000" charset="-122"/>
            </a:endParaRPr>
          </a:p>
        </p:txBody>
      </p:sp>
      <p:sp>
        <p:nvSpPr>
          <p:cNvPr id="19" name="文本框 18"/>
          <p:cNvSpPr txBox="1"/>
          <p:nvPr/>
        </p:nvSpPr>
        <p:spPr>
          <a:xfrm flipH="1">
            <a:off x="700570" y="1119769"/>
            <a:ext cx="3649007" cy="829945"/>
          </a:xfrm>
          <a:prstGeom prst="rect">
            <a:avLst/>
          </a:prstGeom>
          <a:noFill/>
        </p:spPr>
        <p:txBody>
          <a:bodyPr wrap="square" rtlCol="0">
            <a:spAutoFit/>
          </a:bodyPr>
          <a:lstStyle>
            <a:defPPr>
              <a:defRPr lang="zh-CN"/>
            </a:defPPr>
            <a:lvl1pPr algn="dist">
              <a:defRPr sz="4800">
                <a:solidFill>
                  <a:schemeClr val="bg1"/>
                </a:solidFill>
                <a:latin typeface="钉钉进步体" panose="00020600040101010101" pitchFamily="18" charset="-122"/>
                <a:ea typeface="钉钉进步体" panose="00020600040101010101" pitchFamily="18" charset="-122"/>
                <a:cs typeface="包图简圆体" panose="02010601030101010101" charset="-122"/>
              </a:defRPr>
            </a:lvl1pPr>
          </a:lstStyle>
          <a:p>
            <a:pPr algn="l"/>
            <a:r>
              <a:rPr lang="zh-CN" altLang="en-US" dirty="0">
                <a:latin typeface="华康俪金黑W8(P)" panose="020B0800000000000000" charset="-122"/>
                <a:ea typeface="华康俪金黑W8(P)" panose="020B0800000000000000" charset="-122"/>
              </a:rPr>
              <a:t>二、</a:t>
            </a:r>
            <a:endParaRPr lang="zh-CN" altLang="en-US" dirty="0">
              <a:latin typeface="华康俪金黑W8(P)" panose="020B0800000000000000" charset="-122"/>
              <a:ea typeface="华康俪金黑W8(P)" panose="020B0800000000000000" charset="-122"/>
            </a:endParaRPr>
          </a:p>
        </p:txBody>
      </p:sp>
      <p:sp>
        <p:nvSpPr>
          <p:cNvPr id="22" name="文本框 21"/>
          <p:cNvSpPr txBox="1"/>
          <p:nvPr/>
        </p:nvSpPr>
        <p:spPr>
          <a:xfrm>
            <a:off x="700405" y="3585210"/>
            <a:ext cx="6886575" cy="829945"/>
          </a:xfrm>
          <a:prstGeom prst="rect">
            <a:avLst/>
          </a:prstGeom>
          <a:noFill/>
        </p:spPr>
        <p:txBody>
          <a:bodyPr wrap="square">
            <a:spAutoFit/>
          </a:bodyPr>
          <a:lstStyle/>
          <a:p>
            <a:pPr>
              <a:lnSpc>
                <a:spcPct val="150000"/>
              </a:lnSpc>
            </a:pP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分为上传模块、转换处理模块、输出模块、用户模块。</a:t>
            </a:r>
            <a:endPar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endParaRPr>
          </a:p>
          <a:p>
            <a:pPr>
              <a:lnSpc>
                <a:spcPct val="150000"/>
              </a:lnSpc>
            </a:pP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使用通义灵码代码助手实现。</a:t>
            </a:r>
            <a:endPar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endParaRPr>
          </a:p>
        </p:txBody>
      </p:sp>
      <p:sp>
        <p:nvSpPr>
          <p:cNvPr id="2" name="文本框 1"/>
          <p:cNvSpPr txBox="1"/>
          <p:nvPr/>
        </p:nvSpPr>
        <p:spPr>
          <a:xfrm>
            <a:off x="700405" y="4415155"/>
            <a:ext cx="6523990" cy="829945"/>
          </a:xfrm>
          <a:prstGeom prst="rect">
            <a:avLst/>
          </a:prstGeom>
          <a:noFill/>
        </p:spPr>
        <p:txBody>
          <a:bodyPr wrap="square">
            <a:spAutoFit/>
          </a:bodyPr>
          <a:p>
            <a:pPr algn="l">
              <a:lnSpc>
                <a:spcPct val="150000"/>
              </a:lnSpc>
              <a:buClrTx/>
              <a:buSzTx/>
              <a:buNone/>
            </a:pP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技术栈：Next.js、</a:t>
            </a: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sym typeface="+mn-ea"/>
              </a:rPr>
              <a:t>Typescript、Sass、Electron、</a:t>
            </a:r>
            <a:r>
              <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rPr>
              <a:t>MySQL、Zustand、Axios 等</a:t>
            </a:r>
            <a:endParaRPr lang="zh-CN" altLang="en-US" sz="1600" spc="120" dirty="0">
              <a:solidFill>
                <a:schemeClr val="bg1">
                  <a:lumMod val="95000"/>
                </a:schemeClr>
              </a:solidFill>
              <a:latin typeface="华康俪金黑W8(P)" panose="020B0800000000000000" charset="-122"/>
              <a:ea typeface="华康俪金黑W8(P)" panose="020B0800000000000000" charset="-122"/>
              <a:cs typeface="阿里巴巴普惠体" panose="00020600040101010101" pitchFamily="18" charset="-122"/>
            </a:endParaRPr>
          </a:p>
        </p:txBody>
      </p:sp>
      <p:sp>
        <p:nvSpPr>
          <p:cNvPr id="5" name="文本框 4"/>
          <p:cNvSpPr txBox="1"/>
          <p:nvPr/>
        </p:nvSpPr>
        <p:spPr>
          <a:xfrm>
            <a:off x="725170" y="1737360"/>
            <a:ext cx="6014085" cy="1551305"/>
          </a:xfrm>
          <a:prstGeom prst="rect">
            <a:avLst/>
          </a:prstGeom>
          <a:noFill/>
        </p:spPr>
        <p:txBody>
          <a:bodyPr wrap="square" rtlCol="0">
            <a:noAutofit/>
          </a:bodyPr>
          <a:lstStyle>
            <a:defPPr>
              <a:defRPr lang="zh-CN"/>
            </a:defPPr>
            <a:lvl1pPr algn="dist">
              <a:defRPr sz="4800" spc="600">
                <a:gradFill>
                  <a:gsLst>
                    <a:gs pos="0">
                      <a:srgbClr val="4C507D"/>
                    </a:gs>
                    <a:gs pos="54000">
                      <a:srgbClr val="6C72C2"/>
                    </a:gs>
                    <a:gs pos="100000">
                      <a:srgbClr val="A9AEDB"/>
                    </a:gs>
                  </a:gsLst>
                  <a:lin ang="0" scaled="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defRPr>
            </a:lvl1pPr>
          </a:lstStyle>
          <a:p>
            <a:pPr>
              <a:lnSpc>
                <a:spcPct val="120000"/>
              </a:lnSpc>
            </a:pPr>
            <a:r>
              <a:rPr lang="zh-CN" altLang="en-US" sz="8800" spc="300" dirty="0">
                <a:solidFill>
                  <a:schemeClr val="bg1"/>
                </a:solidFill>
                <a:latin typeface="华康俪金黑W8(P)" panose="020B0800000000000000" charset="-122"/>
                <a:ea typeface="华康俪金黑W8(P)" panose="020B0800000000000000" charset="-122"/>
                <a:cs typeface="阿里巴巴普惠体 Medium" panose="00020600040101010101" pitchFamily="18" charset="-122"/>
              </a:rPr>
              <a:t>项目设计</a:t>
            </a:r>
            <a:endParaRPr lang="zh-CN" altLang="en-US" sz="8800" spc="300" dirty="0">
              <a:solidFill>
                <a:schemeClr val="bg1"/>
              </a:solidFill>
              <a:latin typeface="华康俪金黑W8(P)" panose="020B0800000000000000" charset="-122"/>
              <a:ea typeface="华康俪金黑W8(P)" panose="020B0800000000000000" charset="-122"/>
              <a:cs typeface="阿里巴巴普惠体 Medium" panose="00020600040101010101" pitchFamily="18" charset="-122"/>
            </a:endParaRPr>
          </a:p>
        </p:txBody>
      </p:sp>
      <p:sp>
        <p:nvSpPr>
          <p:cNvPr id="6" name="矩形 5"/>
          <p:cNvSpPr/>
          <p:nvPr/>
        </p:nvSpPr>
        <p:spPr>
          <a:xfrm flipV="1">
            <a:off x="752475" y="3429000"/>
            <a:ext cx="590359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华康俪金黑W8(P)" panose="020B0800000000000000" charset="-122"/>
              <a:ea typeface="华康俪金黑W8(P)" panose="020B0800000000000000"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8"/>
          <p:cNvSpPr/>
          <p:nvPr/>
        </p:nvSpPr>
        <p:spPr>
          <a:xfrm>
            <a:off x="255454" y="322948"/>
            <a:ext cx="539386" cy="539386"/>
          </a:xfrm>
          <a:prstGeom prst="ellipse">
            <a:avLst/>
          </a:prstGeom>
          <a:solidFill>
            <a:srgbClr val="1279EF"/>
          </a:solidFill>
          <a:ln w="12700" cap="rnd">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sp>
        <p:nvSpPr>
          <p:cNvPr id="31" name="文本框 30"/>
          <p:cNvSpPr txBox="1"/>
          <p:nvPr/>
        </p:nvSpPr>
        <p:spPr>
          <a:xfrm>
            <a:off x="913130" y="252730"/>
            <a:ext cx="2351405" cy="497205"/>
          </a:xfrm>
          <a:prstGeom prst="rect">
            <a:avLst/>
          </a:prstGeom>
          <a:noFill/>
        </p:spPr>
        <p:txBody>
          <a:bodyPr wrap="square" rtlCol="0">
            <a:spAutoFit/>
          </a:bodyPr>
          <a:lstStyle>
            <a:defPPr>
              <a:defRPr lang="zh-CN"/>
            </a:defPPr>
            <a:lvl1pPr algn="dist">
              <a:lnSpc>
                <a:spcPct val="120000"/>
              </a:lnSpc>
              <a:defRPr sz="2200" b="1" spc="300">
                <a:solidFill>
                  <a:srgbClr val="1279EF"/>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dirty="0">
                <a:latin typeface="华康俪金黑W8(P)" panose="020B0800000000000000" charset="-122"/>
                <a:ea typeface="华康俪金黑W8(P)" panose="020B0800000000000000" charset="-122"/>
                <a:sym typeface="+mn-ea"/>
              </a:rPr>
              <a:t>核心流程设计</a:t>
            </a:r>
            <a:endParaRPr lang="zh-CN" altLang="en-US" dirty="0">
              <a:latin typeface="华康俪金黑W8(P)" panose="020B0800000000000000" charset="-122"/>
              <a:ea typeface="华康俪金黑W8(P)" panose="020B0800000000000000" charset="-122"/>
              <a:sym typeface="+mn-ea"/>
            </a:endParaRPr>
          </a:p>
        </p:txBody>
      </p:sp>
      <p:sp>
        <p:nvSpPr>
          <p:cNvPr id="32" name="文本框 31"/>
          <p:cNvSpPr txBox="1"/>
          <p:nvPr/>
        </p:nvSpPr>
        <p:spPr>
          <a:xfrm flipH="1">
            <a:off x="276574" y="392586"/>
            <a:ext cx="497146" cy="40011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01</a:t>
            </a:r>
            <a:endParaRPr lang="en-US" altLang="zh-CN" dirty="0">
              <a:latin typeface="华康俪金黑W8(P)" panose="020B0800000000000000" charset="-122"/>
              <a:ea typeface="华康俪金黑W8(P)" panose="020B0800000000000000" charset="-122"/>
            </a:endParaRPr>
          </a:p>
        </p:txBody>
      </p:sp>
      <p:sp>
        <p:nvSpPr>
          <p:cNvPr id="34" name="文本框 33"/>
          <p:cNvSpPr txBox="1"/>
          <p:nvPr/>
        </p:nvSpPr>
        <p:spPr>
          <a:xfrm>
            <a:off x="932180" y="624205"/>
            <a:ext cx="2239010" cy="521970"/>
          </a:xfrm>
          <a:prstGeom prst="rect">
            <a:avLst/>
          </a:prstGeom>
        </p:spPr>
        <p:txBody>
          <a:bodyPr wrap="square">
            <a:spAutoFit/>
          </a:bodyPr>
          <a:lstStyle/>
          <a:p>
            <a:pPr algn="dist"/>
            <a:r>
              <a:rPr lang="en-US" altLang="zh-CN" sz="1400" dirty="0">
                <a:solidFill>
                  <a:srgbClr val="1279EF"/>
                </a:solidFill>
                <a:latin typeface="华康俪金黑W8(P)" panose="020B0800000000000000" charset="-122"/>
                <a:ea typeface="华康俪金黑W8(P)" panose="020B0800000000000000" charset="-122"/>
              </a:rPr>
              <a:t>PROJECT DESIGNS</a:t>
            </a:r>
            <a:endParaRPr lang="en-US" altLang="zh-CN" sz="1400" dirty="0">
              <a:solidFill>
                <a:srgbClr val="1279EF"/>
              </a:solidFill>
              <a:latin typeface="华康俪金黑W8(P)" panose="020B0800000000000000" charset="-122"/>
              <a:ea typeface="华康俪金黑W8(P)" panose="020B0800000000000000" charset="-122"/>
            </a:endParaRPr>
          </a:p>
          <a:p>
            <a:pPr algn="dist"/>
            <a:endParaRPr lang="en-US" altLang="zh-CN" sz="1400" dirty="0">
              <a:solidFill>
                <a:srgbClr val="1279EF"/>
              </a:solidFill>
              <a:latin typeface="华康俪金黑W8(P)" panose="020B0800000000000000" charset="-122"/>
              <a:ea typeface="华康俪金黑W8(P)" panose="020B0800000000000000" charset="-122"/>
            </a:endParaRPr>
          </a:p>
        </p:txBody>
      </p:sp>
      <p:sp>
        <p:nvSpPr>
          <p:cNvPr id="15" name="矩形 14"/>
          <p:cNvSpPr/>
          <p:nvPr/>
        </p:nvSpPr>
        <p:spPr>
          <a:xfrm>
            <a:off x="0" y="6535053"/>
            <a:ext cx="12192000" cy="322948"/>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pic>
        <p:nvPicPr>
          <p:cNvPr id="8" name="图片 7" descr="Tongyi-Qianwen"/>
          <p:cNvPicPr>
            <a:picLocks noChangeAspect="1"/>
          </p:cNvPicPr>
          <p:nvPr/>
        </p:nvPicPr>
        <p:blipFill>
          <a:blip r:embed="rId1"/>
          <a:stretch>
            <a:fillRect/>
          </a:stretch>
        </p:blipFill>
        <p:spPr>
          <a:xfrm>
            <a:off x="8973185" y="5144135"/>
            <a:ext cx="600075" cy="600075"/>
          </a:xfrm>
          <a:prstGeom prst="rect">
            <a:avLst/>
          </a:prstGeom>
        </p:spPr>
      </p:pic>
      <p:sp>
        <p:nvSpPr>
          <p:cNvPr id="17" name="文本框 16"/>
          <p:cNvSpPr txBox="1"/>
          <p:nvPr/>
        </p:nvSpPr>
        <p:spPr>
          <a:xfrm>
            <a:off x="4915535" y="5601335"/>
            <a:ext cx="2574290" cy="645160"/>
          </a:xfrm>
          <a:prstGeom prst="rect">
            <a:avLst/>
          </a:prstGeom>
          <a:noFill/>
        </p:spPr>
        <p:txBody>
          <a:bodyPr wrap="square">
            <a:spAutoFit/>
          </a:bodyPr>
          <a:lstStyle>
            <a:defPPr>
              <a:defRPr lang="zh-CN"/>
            </a:defPPr>
            <a:lvl1pPr>
              <a:lnSpc>
                <a:spcPct val="150000"/>
              </a:lnSpc>
              <a:defRPr sz="1200" spc="12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400" b="1" dirty="0">
                <a:latin typeface="华康俪金黑W8(P)" panose="020B0800000000000000" charset="-122"/>
                <a:ea typeface="华康俪金黑W8(P)" panose="020B0800000000000000" charset="-122"/>
              </a:rPr>
              <a:t>转换流程图</a:t>
            </a:r>
            <a:endParaRPr lang="zh-CN" altLang="en-US" sz="2400" b="1" dirty="0">
              <a:latin typeface="华康俪金黑W8(P)" panose="020B0800000000000000" charset="-122"/>
              <a:ea typeface="华康俪金黑W8(P)" panose="020B0800000000000000" charset="-122"/>
            </a:endParaRPr>
          </a:p>
        </p:txBody>
      </p:sp>
      <p:cxnSp>
        <p:nvCxnSpPr>
          <p:cNvPr id="10" name="直接连接符 9"/>
          <p:cNvCxnSpPr/>
          <p:nvPr/>
        </p:nvCxnSpPr>
        <p:spPr>
          <a:xfrm>
            <a:off x="10414635" y="4846320"/>
            <a:ext cx="7620" cy="434340"/>
          </a:xfrm>
          <a:prstGeom prst="line">
            <a:avLst/>
          </a:prstGeom>
          <a:ln>
            <a:solidFill>
              <a:srgbClr val="635EEE"/>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9612630" y="5280660"/>
            <a:ext cx="2187575" cy="460375"/>
          </a:xfrm>
          <a:prstGeom prst="rect">
            <a:avLst/>
          </a:prstGeom>
          <a:noFill/>
        </p:spPr>
        <p:txBody>
          <a:bodyPr wrap="square" rtlCol="0">
            <a:spAutoFit/>
          </a:bodyPr>
          <a:p>
            <a:r>
              <a:rPr lang="en-US" altLang="zh-CN" sz="2400" b="1">
                <a:solidFill>
                  <a:srgbClr val="6863ED"/>
                </a:solidFill>
                <a:latin typeface="华康俪金黑W8(P)" panose="020B0800000000000000" charset="-122"/>
                <a:ea typeface="华康俪金黑W8(P)" panose="020B0800000000000000" charset="-122"/>
              </a:rPr>
              <a:t>Qwen-vl-plus</a:t>
            </a:r>
            <a:endParaRPr lang="en-US" altLang="zh-CN" sz="2400" b="1">
              <a:solidFill>
                <a:srgbClr val="6863ED"/>
              </a:solidFill>
              <a:latin typeface="华康俪金黑W8(P)" panose="020B0800000000000000" charset="-122"/>
              <a:ea typeface="华康俪金黑W8(P)" panose="020B0800000000000000" charset="-122"/>
            </a:endParaRPr>
          </a:p>
        </p:txBody>
      </p:sp>
      <p:sp>
        <p:nvSpPr>
          <p:cNvPr id="4" name="文本框 3"/>
          <p:cNvSpPr txBox="1"/>
          <p:nvPr/>
        </p:nvSpPr>
        <p:spPr>
          <a:xfrm>
            <a:off x="8841740" y="286385"/>
            <a:ext cx="3344545" cy="57594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工具</a:t>
            </a:r>
            <a:endPar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24" name="矩形 23"/>
          <p:cNvSpPr/>
          <p:nvPr/>
        </p:nvSpPr>
        <p:spPr>
          <a:xfrm>
            <a:off x="9105265" y="370840"/>
            <a:ext cx="3086735"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5" name="矩形 24"/>
          <p:cNvSpPr/>
          <p:nvPr/>
        </p:nvSpPr>
        <p:spPr>
          <a:xfrm>
            <a:off x="9144000" y="328930"/>
            <a:ext cx="3058795" cy="29527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6" name="文本框 25"/>
          <p:cNvSpPr txBox="1"/>
          <p:nvPr/>
        </p:nvSpPr>
        <p:spPr>
          <a:xfrm>
            <a:off x="9144000" y="290830"/>
            <a:ext cx="3131185" cy="33337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e</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站</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校园智联生活平台</a:t>
            </a:r>
            <a:endParaRPr lang="zh-CN" altLang="en-US" sz="1050" dirty="0">
              <a:solidFill>
                <a:schemeClr val="bg1"/>
              </a:solidFill>
              <a:latin typeface="华康俪金黑W8(P)" panose="020B0800000000000000" charset="-122"/>
              <a:ea typeface="华康俪金黑W8(P)" panose="020B0800000000000000" charset="-122"/>
              <a:cs typeface="华康俪金黑W8(P)" panose="020B0800000000000000" charset="-122"/>
            </a:endParaRPr>
          </a:p>
        </p:txBody>
      </p:sp>
      <p:sp>
        <p:nvSpPr>
          <p:cNvPr id="27" name="矩形 26"/>
          <p:cNvSpPr/>
          <p:nvPr/>
        </p:nvSpPr>
        <p:spPr>
          <a:xfrm>
            <a:off x="8642350" y="370840"/>
            <a:ext cx="3549650"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8" name="矩形 27"/>
          <p:cNvSpPr/>
          <p:nvPr/>
        </p:nvSpPr>
        <p:spPr>
          <a:xfrm>
            <a:off x="8267065" y="328930"/>
            <a:ext cx="3935730" cy="33655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3" name="文本框 32"/>
          <p:cNvSpPr txBox="1"/>
          <p:nvPr/>
        </p:nvSpPr>
        <p:spPr>
          <a:xfrm>
            <a:off x="8178165" y="290830"/>
            <a:ext cx="4008120" cy="500380"/>
          </a:xfrm>
          <a:prstGeom prst="rect">
            <a:avLst/>
          </a:prstGeom>
          <a:noFill/>
        </p:spPr>
        <p:txBody>
          <a:bodyPr wrap="square">
            <a:no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智能格式转换平台、便捷分享工具</a:t>
            </a:r>
            <a:endPar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graphicFrame>
        <p:nvGraphicFramePr>
          <p:cNvPr id="21" name="对象 20"/>
          <p:cNvGraphicFramePr/>
          <p:nvPr/>
        </p:nvGraphicFramePr>
        <p:xfrm>
          <a:off x="1029970" y="1464945"/>
          <a:ext cx="10428605" cy="3251200"/>
        </p:xfrm>
        <a:graphic>
          <a:graphicData uri="http://schemas.openxmlformats.org/presentationml/2006/ole">
            <mc:AlternateContent xmlns:mc="http://schemas.openxmlformats.org/markup-compatibility/2006">
              <mc:Choice xmlns:v="urn:schemas-microsoft-com:vml" Requires="v">
                <p:oleObj spid="_x0000_s22" name="" r:id="rId2" imgW="4591050" imgH="1448435" progId="Visio.Drawing.15">
                  <p:embed/>
                </p:oleObj>
              </mc:Choice>
              <mc:Fallback>
                <p:oleObj name="" r:id="rId2" imgW="4591050" imgH="1448435" progId="Visio.Drawing.15">
                  <p:embed/>
                  <p:pic>
                    <p:nvPicPr>
                      <p:cNvPr id="0" name="图片 21"/>
                      <p:cNvPicPr/>
                      <p:nvPr/>
                    </p:nvPicPr>
                    <p:blipFill>
                      <a:blip r:embed="rId3"/>
                      <a:stretch>
                        <a:fillRect/>
                      </a:stretch>
                    </p:blipFill>
                    <p:spPr>
                      <a:xfrm>
                        <a:off x="1029970" y="1464945"/>
                        <a:ext cx="10428605" cy="3251200"/>
                      </a:xfrm>
                      <a:prstGeom prst="rect">
                        <a:avLst/>
                      </a:prstGeom>
                    </p:spPr>
                  </p:pic>
                </p:oleObj>
              </mc:Fallback>
            </mc:AlternateContent>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8"/>
          <p:cNvSpPr/>
          <p:nvPr/>
        </p:nvSpPr>
        <p:spPr>
          <a:xfrm>
            <a:off x="255454" y="322948"/>
            <a:ext cx="539386" cy="539386"/>
          </a:xfrm>
          <a:prstGeom prst="ellipse">
            <a:avLst/>
          </a:prstGeom>
          <a:solidFill>
            <a:srgbClr val="1279EF"/>
          </a:solidFill>
          <a:ln w="12700" cap="rnd">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康俪金黑W8(P)" panose="020B0800000000000000" charset="-122"/>
              <a:ea typeface="华康俪金黑W8(P)" panose="020B0800000000000000" charset="-122"/>
            </a:endParaRPr>
          </a:p>
        </p:txBody>
      </p:sp>
      <p:sp>
        <p:nvSpPr>
          <p:cNvPr id="31" name="文本框 30"/>
          <p:cNvSpPr txBox="1"/>
          <p:nvPr/>
        </p:nvSpPr>
        <p:spPr>
          <a:xfrm>
            <a:off x="913130" y="252730"/>
            <a:ext cx="2356485" cy="497205"/>
          </a:xfrm>
          <a:prstGeom prst="rect">
            <a:avLst/>
          </a:prstGeom>
          <a:noFill/>
        </p:spPr>
        <p:txBody>
          <a:bodyPr wrap="square" rtlCol="0">
            <a:spAutoFit/>
          </a:bodyPr>
          <a:lstStyle>
            <a:defPPr>
              <a:defRPr lang="zh-CN"/>
            </a:defPPr>
            <a:lvl1pPr algn="dist">
              <a:lnSpc>
                <a:spcPct val="120000"/>
              </a:lnSpc>
              <a:defRPr sz="2200" b="1" spc="300">
                <a:solidFill>
                  <a:srgbClr val="1279EF"/>
                </a:solidFill>
                <a:latin typeface="微软雅黑" panose="020B0503020204020204" pitchFamily="34" charset="-122"/>
                <a:ea typeface="微软雅黑" panose="020B0503020204020204" pitchFamily="34" charset="-122"/>
                <a:cs typeface="阿里巴巴普惠体 Medium" panose="00020600040101010101" pitchFamily="18" charset="-122"/>
              </a:defRPr>
            </a:lvl1pPr>
          </a:lstStyle>
          <a:p>
            <a:r>
              <a:rPr lang="zh-CN" altLang="en-US" dirty="0">
                <a:latin typeface="华康俪金黑W8(P)" panose="020B0800000000000000" charset="-122"/>
                <a:ea typeface="华康俪金黑W8(P)" panose="020B0800000000000000" charset="-122"/>
                <a:sym typeface="+mn-ea"/>
              </a:rPr>
              <a:t>用户权限设计</a:t>
            </a:r>
            <a:endParaRPr lang="zh-CN" altLang="en-US" dirty="0">
              <a:latin typeface="华康俪金黑W8(P)" panose="020B0800000000000000" charset="-122"/>
              <a:ea typeface="华康俪金黑W8(P)" panose="020B0800000000000000" charset="-122"/>
              <a:sym typeface="+mn-ea"/>
            </a:endParaRPr>
          </a:p>
        </p:txBody>
      </p:sp>
      <p:sp>
        <p:nvSpPr>
          <p:cNvPr id="32" name="文本框 31"/>
          <p:cNvSpPr txBox="1"/>
          <p:nvPr/>
        </p:nvSpPr>
        <p:spPr>
          <a:xfrm flipH="1">
            <a:off x="276574" y="392586"/>
            <a:ext cx="497146" cy="398780"/>
          </a:xfrm>
          <a:prstGeom prst="rect">
            <a:avLst/>
          </a:prstGeom>
          <a:noFill/>
        </p:spPr>
        <p:txBody>
          <a:bodyPr wrap="square" rtlCol="0">
            <a:spAutoFit/>
          </a:bodyPr>
          <a:lstStyle>
            <a:defPPr>
              <a:defRPr lang="zh-CN"/>
            </a:defPPr>
            <a:lvl1pPr algn="dist">
              <a:defRPr sz="200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lang="en-US" altLang="zh-CN" dirty="0">
                <a:latin typeface="华康俪金黑W8(P)" panose="020B0800000000000000" charset="-122"/>
                <a:ea typeface="华康俪金黑W8(P)" panose="020B0800000000000000" charset="-122"/>
              </a:rPr>
              <a:t>02</a:t>
            </a:r>
            <a:endParaRPr lang="en-US" altLang="zh-CN" dirty="0">
              <a:latin typeface="华康俪金黑W8(P)" panose="020B0800000000000000" charset="-122"/>
              <a:ea typeface="华康俪金黑W8(P)" panose="020B0800000000000000" charset="-122"/>
            </a:endParaRPr>
          </a:p>
        </p:txBody>
      </p:sp>
      <p:sp>
        <p:nvSpPr>
          <p:cNvPr id="15" name="矩形 14"/>
          <p:cNvSpPr/>
          <p:nvPr/>
        </p:nvSpPr>
        <p:spPr>
          <a:xfrm>
            <a:off x="0" y="6535053"/>
            <a:ext cx="12192000" cy="322948"/>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pic>
        <p:nvPicPr>
          <p:cNvPr id="2" name="图片 1" descr="用户权限图"/>
          <p:cNvPicPr>
            <a:picLocks noChangeAspect="1"/>
          </p:cNvPicPr>
          <p:nvPr/>
        </p:nvPicPr>
        <p:blipFill>
          <a:blip r:embed="rId1"/>
          <a:stretch>
            <a:fillRect/>
          </a:stretch>
        </p:blipFill>
        <p:spPr>
          <a:xfrm>
            <a:off x="2582545" y="970915"/>
            <a:ext cx="6946900" cy="4521200"/>
          </a:xfrm>
          <a:prstGeom prst="rect">
            <a:avLst/>
          </a:prstGeom>
          <a:effectLst>
            <a:softEdge rad="254000"/>
          </a:effectLst>
        </p:spPr>
      </p:pic>
      <p:sp>
        <p:nvSpPr>
          <p:cNvPr id="4" name="文本框 3"/>
          <p:cNvSpPr txBox="1"/>
          <p:nvPr/>
        </p:nvSpPr>
        <p:spPr>
          <a:xfrm>
            <a:off x="8841740" y="286385"/>
            <a:ext cx="3344545" cy="57594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工具</a:t>
            </a:r>
            <a:endPar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24" name="矩形 23"/>
          <p:cNvSpPr/>
          <p:nvPr/>
        </p:nvSpPr>
        <p:spPr>
          <a:xfrm>
            <a:off x="9105265" y="370840"/>
            <a:ext cx="3086735"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5" name="矩形 24"/>
          <p:cNvSpPr/>
          <p:nvPr/>
        </p:nvSpPr>
        <p:spPr>
          <a:xfrm>
            <a:off x="9144000" y="328930"/>
            <a:ext cx="3058795" cy="295275"/>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6" name="文本框 25"/>
          <p:cNvSpPr txBox="1"/>
          <p:nvPr/>
        </p:nvSpPr>
        <p:spPr>
          <a:xfrm>
            <a:off x="9144000" y="290830"/>
            <a:ext cx="3131185" cy="333375"/>
          </a:xfrm>
          <a:prstGeom prst="rect">
            <a:avLst/>
          </a:prstGeom>
          <a:noFill/>
        </p:spPr>
        <p:txBody>
          <a:bodyPr wrap="square">
            <a:sp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e</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站</a:t>
            </a:r>
            <a:r>
              <a:rPr lang="en-US" altLang="zh-CN"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t>
            </a:r>
            <a:r>
              <a:rPr lang="zh-CN" altLang="en-US" sz="105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校园智联生活平台</a:t>
            </a:r>
            <a:endParaRPr lang="zh-CN" altLang="en-US" sz="1050" dirty="0">
              <a:solidFill>
                <a:schemeClr val="bg1"/>
              </a:solidFill>
              <a:latin typeface="华康俪金黑W8(P)" panose="020B0800000000000000" charset="-122"/>
              <a:ea typeface="华康俪金黑W8(P)" panose="020B0800000000000000" charset="-122"/>
              <a:cs typeface="华康俪金黑W8(P)" panose="020B0800000000000000" charset="-122"/>
            </a:endParaRPr>
          </a:p>
        </p:txBody>
      </p:sp>
      <p:sp>
        <p:nvSpPr>
          <p:cNvPr id="27" name="矩形 26"/>
          <p:cNvSpPr/>
          <p:nvPr/>
        </p:nvSpPr>
        <p:spPr>
          <a:xfrm>
            <a:off x="8642350" y="370840"/>
            <a:ext cx="3549650" cy="295275"/>
          </a:xfrm>
          <a:prstGeom prst="rect">
            <a:avLst/>
          </a:prstGeom>
          <a:solidFill>
            <a:srgbClr val="8096B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28" name="矩形 27"/>
          <p:cNvSpPr/>
          <p:nvPr/>
        </p:nvSpPr>
        <p:spPr>
          <a:xfrm>
            <a:off x="8267065" y="328930"/>
            <a:ext cx="3935730" cy="336550"/>
          </a:xfrm>
          <a:prstGeom prst="rect">
            <a:avLst/>
          </a:prstGeom>
          <a:solidFill>
            <a:srgbClr val="12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康俪金黑W8(P)" panose="020B0800000000000000" charset="-122"/>
              <a:ea typeface="华康俪金黑W8(P)" panose="020B0800000000000000" charset="-122"/>
            </a:endParaRPr>
          </a:p>
        </p:txBody>
      </p:sp>
      <p:sp>
        <p:nvSpPr>
          <p:cNvPr id="33" name="文本框 32"/>
          <p:cNvSpPr txBox="1"/>
          <p:nvPr/>
        </p:nvSpPr>
        <p:spPr>
          <a:xfrm>
            <a:off x="8178165" y="290830"/>
            <a:ext cx="4008120" cy="500380"/>
          </a:xfrm>
          <a:prstGeom prst="rect">
            <a:avLst/>
          </a:prstGeom>
          <a:noFill/>
        </p:spPr>
        <p:txBody>
          <a:bodyPr wrap="square">
            <a:noAutofit/>
          </a:bodyPr>
          <a:lstStyle>
            <a:defPPr>
              <a:defRPr lang="zh-CN"/>
            </a:defPPr>
            <a:lvl1pPr>
              <a:lnSpc>
                <a:spcPct val="150000"/>
              </a:lnSpc>
              <a:defRPr sz="1100" spc="120">
                <a:solidFill>
                  <a:schemeClr val="bg2">
                    <a:lumMod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lnSpc>
                <a:spcPct val="150000"/>
              </a:lnSpc>
            </a:pPr>
            <a:r>
              <a:rPr lang="en-US" altLang="zh-CN"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“AISnap”——</a:t>
            </a:r>
            <a:r>
              <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rPr>
              <a:t>智能格式转换平台、便捷分享工具</a:t>
            </a:r>
            <a:endParaRPr lang="zh-CN" altLang="en-US" sz="1200" dirty="0">
              <a:solidFill>
                <a:schemeClr val="bg1">
                  <a:lumMod val="95000"/>
                </a:schemeClr>
              </a:solidFill>
              <a:latin typeface="华康俪金黑W8(P)" panose="020B0800000000000000" charset="-122"/>
              <a:ea typeface="华康俪金黑W8(P)" panose="020B0800000000000000" charset="-122"/>
              <a:cs typeface="华康俪金黑W8(P)" panose="020B0800000000000000" charset="-122"/>
              <a:sym typeface="+mn-ea"/>
            </a:endParaRPr>
          </a:p>
        </p:txBody>
      </p:sp>
      <p:sp>
        <p:nvSpPr>
          <p:cNvPr id="3" name="文本框 2"/>
          <p:cNvSpPr txBox="1"/>
          <p:nvPr/>
        </p:nvSpPr>
        <p:spPr>
          <a:xfrm>
            <a:off x="4915535" y="5601335"/>
            <a:ext cx="2574290" cy="645160"/>
          </a:xfrm>
          <a:prstGeom prst="rect">
            <a:avLst/>
          </a:prstGeom>
          <a:noFill/>
        </p:spPr>
        <p:txBody>
          <a:bodyPr wrap="square">
            <a:spAutoFit/>
          </a:bodyPr>
          <a:lstStyle>
            <a:defPPr>
              <a:defRPr lang="zh-CN"/>
            </a:defPPr>
            <a:lvl1pPr>
              <a:lnSpc>
                <a:spcPct val="150000"/>
              </a:lnSpc>
              <a:defRPr sz="1200" spc="12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400" b="1" dirty="0">
                <a:latin typeface="华康俪金黑W8(P)" panose="020B0800000000000000" charset="-122"/>
                <a:ea typeface="华康俪金黑W8(P)" panose="020B0800000000000000" charset="-122"/>
              </a:rPr>
              <a:t>用户权限图</a:t>
            </a:r>
            <a:endParaRPr lang="zh-CN" altLang="en-US" sz="2400" b="1" dirty="0">
              <a:latin typeface="华康俪金黑W8(P)" panose="020B0800000000000000" charset="-122"/>
              <a:ea typeface="华康俪金黑W8(P)" panose="020B0800000000000000" charset="-122"/>
            </a:endParaRPr>
          </a:p>
        </p:txBody>
      </p:sp>
      <p:sp>
        <p:nvSpPr>
          <p:cNvPr id="6" name="文本框 5"/>
          <p:cNvSpPr txBox="1"/>
          <p:nvPr/>
        </p:nvSpPr>
        <p:spPr>
          <a:xfrm>
            <a:off x="932180" y="624205"/>
            <a:ext cx="2239010" cy="521970"/>
          </a:xfrm>
          <a:prstGeom prst="rect">
            <a:avLst/>
          </a:prstGeom>
        </p:spPr>
        <p:txBody>
          <a:bodyPr wrap="square">
            <a:spAutoFit/>
          </a:bodyPr>
          <a:lstStyle/>
          <a:p>
            <a:pPr algn="dist"/>
            <a:r>
              <a:rPr lang="en-US" altLang="zh-CN" sz="1400" dirty="0">
                <a:solidFill>
                  <a:srgbClr val="1279EF"/>
                </a:solidFill>
                <a:latin typeface="华康俪金黑W8(P)" panose="020B0800000000000000" charset="-122"/>
                <a:ea typeface="华康俪金黑W8(P)" panose="020B0800000000000000" charset="-122"/>
              </a:rPr>
              <a:t>PROJECT DESIGNS</a:t>
            </a:r>
            <a:endParaRPr lang="en-US" altLang="zh-CN" sz="1400" dirty="0">
              <a:solidFill>
                <a:srgbClr val="1279EF"/>
              </a:solidFill>
              <a:latin typeface="华康俪金黑W8(P)" panose="020B0800000000000000" charset="-122"/>
              <a:ea typeface="华康俪金黑W8(P)" panose="020B0800000000000000" charset="-122"/>
            </a:endParaRPr>
          </a:p>
          <a:p>
            <a:pPr algn="dist"/>
            <a:endParaRPr lang="en-US" altLang="zh-CN" sz="1400" dirty="0">
              <a:solidFill>
                <a:srgbClr val="1279EF"/>
              </a:solidFill>
              <a:latin typeface="华康俪金黑W8(P)" panose="020B0800000000000000" charset="-122"/>
              <a:ea typeface="华康俪金黑W8(P)" panose="020B0800000000000000" charset="-122"/>
            </a:endParaRPr>
          </a:p>
        </p:txBody>
      </p:sp>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DIAGRAM_VIRTUALLY_FRAME" val="{&quot;height&quot;:209.52015748031494,&quot;left&quot;:0,&quot;top&quot;:155.58448818897637,&quot;width&quot;:960}"/>
</p:tagLst>
</file>

<file path=ppt/tags/tag10.xml><?xml version="1.0" encoding="utf-8"?>
<p:tagLst xmlns:p="http://schemas.openxmlformats.org/presentationml/2006/main">
  <p:tag name="KSO_WM_DIAGRAM_VIRTUALLY_FRAME" val="{&quot;height&quot;:209.52015748031494,&quot;left&quot;:0,&quot;top&quot;:155.58448818897637,&quot;width&quot;:960}"/>
</p:tagLst>
</file>

<file path=ppt/tags/tag11.xml><?xml version="1.0" encoding="utf-8"?>
<p:tagLst xmlns:p="http://schemas.openxmlformats.org/presentationml/2006/main">
  <p:tag name="KSO_WM_DIAGRAM_VIRTUALLY_FRAME" val="{&quot;height&quot;:209.52015748031494,&quot;left&quot;:0,&quot;top&quot;:155.58448818897637,&quot;width&quot;:960}"/>
</p:tagLst>
</file>

<file path=ppt/tags/tag12.xml><?xml version="1.0" encoding="utf-8"?>
<p:tagLst xmlns:p="http://schemas.openxmlformats.org/presentationml/2006/main">
  <p:tag name="KSO_WM_DIAGRAM_VIRTUALLY_FRAME" val="{&quot;height&quot;:209.52015748031494,&quot;left&quot;:0,&quot;top&quot;:155.58448818897637,&quot;width&quot;:960}"/>
</p:tagLst>
</file>

<file path=ppt/tags/tag13.xml><?xml version="1.0" encoding="utf-8"?>
<p:tagLst xmlns:p="http://schemas.openxmlformats.org/presentationml/2006/main">
  <p:tag name="KSO_WM_DIAGRAM_VIRTUALLY_FRAME" val="{&quot;height&quot;:209.52015748031494,&quot;left&quot;:0,&quot;top&quot;:155.58448818897637,&quot;width&quot;:960}"/>
</p:tagLst>
</file>

<file path=ppt/tags/tag14.xml><?xml version="1.0" encoding="utf-8"?>
<p:tagLst xmlns:p="http://schemas.openxmlformats.org/presentationml/2006/main">
  <p:tag name="KSO_WM_DIAGRAM_VIRTUALLY_FRAME" val="{&quot;height&quot;:209.52015748031494,&quot;left&quot;:0,&quot;top&quot;:155.58448818897637,&quot;width&quot;:960}"/>
</p:tagLst>
</file>

<file path=ppt/tags/tag15.xml><?xml version="1.0" encoding="utf-8"?>
<p:tagLst xmlns:p="http://schemas.openxmlformats.org/presentationml/2006/main">
  <p:tag name="KSO_WM_DIAGRAM_VIRTUALLY_FRAME" val="{&quot;height&quot;:209.52015748031494,&quot;left&quot;:0,&quot;top&quot;:155.58448818897637,&quot;width&quot;:960}"/>
</p:tagLst>
</file>

<file path=ppt/tags/tag16.xml><?xml version="1.0" encoding="utf-8"?>
<p:tagLst xmlns:p="http://schemas.openxmlformats.org/presentationml/2006/main">
  <p:tag name="KSO_WM_DIAGRAM_VIRTUALLY_FRAME" val="{&quot;height&quot;:209.52015748031494,&quot;left&quot;:0,&quot;top&quot;:155.58448818897637,&quot;width&quot;:960}"/>
</p:tagLst>
</file>

<file path=ppt/tags/tag17.xml><?xml version="1.0" encoding="utf-8"?>
<p:tagLst xmlns:p="http://schemas.openxmlformats.org/presentationml/2006/main">
  <p:tag name="KSO_WM_DIAGRAM_VIRTUALLY_FRAME" val="{&quot;height&quot;:209.52015748031494,&quot;left&quot;:0,&quot;top&quot;:155.58448818897637,&quot;width&quot;:960}"/>
</p:tagLst>
</file>

<file path=ppt/tags/tag18.xml><?xml version="1.0" encoding="utf-8"?>
<p:tagLst xmlns:p="http://schemas.openxmlformats.org/presentationml/2006/main">
  <p:tag name="KSO_WM_DIAGRAM_VIRTUALLY_FRAME" val="{&quot;height&quot;:209.52015748031494,&quot;left&quot;:0,&quot;top&quot;:155.58448818897637,&quot;width&quot;:960}"/>
</p:tagLst>
</file>

<file path=ppt/tags/tag19.xml><?xml version="1.0" encoding="utf-8"?>
<p:tagLst xmlns:p="http://schemas.openxmlformats.org/presentationml/2006/main">
  <p:tag name="KSO_WM_DIAGRAM_VIRTUALLY_FRAME" val="{&quot;height&quot;:209.52015748031494,&quot;left&quot;:0,&quot;top&quot;:155.58448818897637,&quot;width&quot;:960}"/>
</p:tagLst>
</file>

<file path=ppt/tags/tag2.xml><?xml version="1.0" encoding="utf-8"?>
<p:tagLst xmlns:p="http://schemas.openxmlformats.org/presentationml/2006/main">
  <p:tag name="KSO_WM_DIAGRAM_VIRTUALLY_FRAME" val="{&quot;height&quot;:209.52015748031494,&quot;left&quot;:0,&quot;top&quot;:155.58448818897637,&quot;width&quot;:960}"/>
</p:tagLst>
</file>

<file path=ppt/tags/tag20.xml><?xml version="1.0" encoding="utf-8"?>
<p:tagLst xmlns:p="http://schemas.openxmlformats.org/presentationml/2006/main">
  <p:tag name="KSO_WM_DIAGRAM_VIRTUALLY_FRAME" val="{&quot;height&quot;:209.52015748031494,&quot;left&quot;:0,&quot;top&quot;:155.58448818897637,&quot;width&quot;:960}"/>
</p:tagLst>
</file>

<file path=ppt/tags/tag21.xml><?xml version="1.0" encoding="utf-8"?>
<p:tagLst xmlns:p="http://schemas.openxmlformats.org/presentationml/2006/main">
  <p:tag name="KSO_WM_DIAGRAM_VIRTUALLY_FRAME" val="{&quot;height&quot;:209.52015748031494,&quot;left&quot;:0,&quot;top&quot;:155.58448818897637,&quot;width&quot;:960}"/>
</p:tagLst>
</file>

<file path=ppt/tags/tag22.xml><?xml version="1.0" encoding="utf-8"?>
<p:tagLst xmlns:p="http://schemas.openxmlformats.org/presentationml/2006/main">
  <p:tag name="KSO_WM_DIAGRAM_VIRTUALLY_FRAME" val="{&quot;height&quot;:209.52015748031494,&quot;left&quot;:0,&quot;top&quot;:155.58448818897637,&quot;width&quot;:960}"/>
</p:tagLst>
</file>

<file path=ppt/tags/tag23.xml><?xml version="1.0" encoding="utf-8"?>
<p:tagLst xmlns:p="http://schemas.openxmlformats.org/presentationml/2006/main">
  <p:tag name="KSO_WM_DIAGRAM_VIRTUALLY_FRAME" val="{&quot;height&quot;:209.52015748031494,&quot;left&quot;:0,&quot;top&quot;:155.58448818897637,&quot;width&quot;:960}"/>
</p:tagLst>
</file>

<file path=ppt/tags/tag24.xml><?xml version="1.0" encoding="utf-8"?>
<p:tagLst xmlns:p="http://schemas.openxmlformats.org/presentationml/2006/main">
  <p:tag name="KSO_WM_DIAGRAM_VIRTUALLY_FRAME" val="{&quot;height&quot;:209.52015748031494,&quot;left&quot;:0,&quot;top&quot;:155.58448818897637,&quot;width&quot;:960}"/>
</p:tagLst>
</file>

<file path=ppt/tags/tag25.xml><?xml version="1.0" encoding="utf-8"?>
<p:tagLst xmlns:p="http://schemas.openxmlformats.org/presentationml/2006/main">
  <p:tag name="KSO_WM_DIAGRAM_VIRTUALLY_FRAME" val="{&quot;height&quot;:209.52015748031494,&quot;left&quot;:0,&quot;top&quot;:155.58448818897637,&quot;width&quot;:960}"/>
</p:tagLst>
</file>

<file path=ppt/tags/tag26.xml><?xml version="1.0" encoding="utf-8"?>
<p:tagLst xmlns:p="http://schemas.openxmlformats.org/presentationml/2006/main">
  <p:tag name="KSO_WM_UNIT_TABLE_BEAUTIFY" val="smartTable{09f1a89e-b67e-4b3f-a84b-10bf83bfad99}"/>
  <p:tag name="TABLE_ENDDRAG_ORIGIN_RECT" val="778*324"/>
  <p:tag name="TABLE_ENDDRAG_RECT" val="76*162*778*324"/>
</p:tagLst>
</file>

<file path=ppt/tags/tag27.xml><?xml version="1.0" encoding="utf-8"?>
<p:tagLst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 name="COMMONDATA" val="eyJoZGlkIjoiYjdlZjIwZmNkNzI3MzEwMzZmOTQyZTUzYzc4MjYwZjAifQ=="/>
  <p:tag name="KSO_WPP_MARK_KEY" val="ddf9933a-e656-452f-ad05-c525ff79130c"/>
</p:tagLst>
</file>

<file path=ppt/tags/tag3.xml><?xml version="1.0" encoding="utf-8"?>
<p:tagLst xmlns:p="http://schemas.openxmlformats.org/presentationml/2006/main">
  <p:tag name="KSO_WM_DIAGRAM_VIRTUALLY_FRAME" val="{&quot;height&quot;:209.52015748031494,&quot;left&quot;:0,&quot;top&quot;:155.58448818897637,&quot;width&quot;:960}"/>
</p:tagLst>
</file>

<file path=ppt/tags/tag4.xml><?xml version="1.0" encoding="utf-8"?>
<p:tagLst xmlns:p="http://schemas.openxmlformats.org/presentationml/2006/main">
  <p:tag name="KSO_WM_DIAGRAM_VIRTUALLY_FRAME" val="{&quot;height&quot;:209.52015748031494,&quot;left&quot;:0,&quot;top&quot;:155.58448818897637,&quot;width&quot;:960}"/>
</p:tagLst>
</file>

<file path=ppt/tags/tag5.xml><?xml version="1.0" encoding="utf-8"?>
<p:tagLst xmlns:p="http://schemas.openxmlformats.org/presentationml/2006/main">
  <p:tag name="KSO_WM_DIAGRAM_VIRTUALLY_FRAME" val="{&quot;height&quot;:209.52015748031494,&quot;left&quot;:0,&quot;top&quot;:155.58448818897637,&quot;width&quot;:960}"/>
</p:tagLst>
</file>

<file path=ppt/tags/tag6.xml><?xml version="1.0" encoding="utf-8"?>
<p:tagLst xmlns:p="http://schemas.openxmlformats.org/presentationml/2006/main">
  <p:tag name="KSO_WM_DIAGRAM_VIRTUALLY_FRAME" val="{&quot;height&quot;:209.52015748031494,&quot;left&quot;:0,&quot;top&quot;:155.58448818897637,&quot;width&quot;:960}"/>
</p:tagLst>
</file>

<file path=ppt/tags/tag7.xml><?xml version="1.0" encoding="utf-8"?>
<p:tagLst xmlns:p="http://schemas.openxmlformats.org/presentationml/2006/main">
  <p:tag name="KSO_WM_DIAGRAM_VIRTUALLY_FRAME" val="{&quot;height&quot;:209.52015748031494,&quot;left&quot;:0,&quot;top&quot;:155.58448818897637,&quot;width&quot;:960}"/>
</p:tagLst>
</file>

<file path=ppt/tags/tag8.xml><?xml version="1.0" encoding="utf-8"?>
<p:tagLst xmlns:p="http://schemas.openxmlformats.org/presentationml/2006/main">
  <p:tag name="KSO_WM_DIAGRAM_VIRTUALLY_FRAME" val="{&quot;height&quot;:209.52015748031494,&quot;left&quot;:0,&quot;top&quot;:155.58448818897637,&quot;width&quot;:960}"/>
</p:tagLst>
</file>

<file path=ppt/tags/tag9.xml><?xml version="1.0" encoding="utf-8"?>
<p:tagLst xmlns:p="http://schemas.openxmlformats.org/presentationml/2006/main">
  <p:tag name="KSO_WM_DIAGRAM_VIRTUALLY_FRAME" val="{&quot;height&quot;:209.52015748031494,&quot;left&quot;:0,&quot;top&quot;:155.58448818897637,&quot;width&quot;:96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1986</Words>
  <Application>WPS 演示</Application>
  <PresentationFormat>自定义</PresentationFormat>
  <Paragraphs>337</Paragraphs>
  <Slides>17</Slides>
  <Notes>14</Notes>
  <HiddenSlides>0</HiddenSlides>
  <MMClips>0</MMClips>
  <ScaleCrop>false</ScaleCrop>
  <HeadingPairs>
    <vt:vector size="8" baseType="variant">
      <vt:variant>
        <vt:lpstr>已用的字体</vt:lpstr>
      </vt:variant>
      <vt:variant>
        <vt:i4>21</vt:i4>
      </vt:variant>
      <vt:variant>
        <vt:lpstr>主题</vt:lpstr>
      </vt:variant>
      <vt:variant>
        <vt:i4>2</vt:i4>
      </vt:variant>
      <vt:variant>
        <vt:lpstr>嵌入 OLE 服务器</vt:lpstr>
      </vt:variant>
      <vt:variant>
        <vt:i4>2</vt:i4>
      </vt:variant>
      <vt:variant>
        <vt:lpstr>幻灯片标题</vt:lpstr>
      </vt:variant>
      <vt:variant>
        <vt:i4>17</vt:i4>
      </vt:variant>
    </vt:vector>
  </HeadingPairs>
  <TitlesOfParts>
    <vt:vector size="42" baseType="lpstr">
      <vt:lpstr>Arial</vt:lpstr>
      <vt:lpstr>宋体</vt:lpstr>
      <vt:lpstr>Wingdings</vt:lpstr>
      <vt:lpstr>微软雅黑</vt:lpstr>
      <vt:lpstr>Wingdings</vt:lpstr>
      <vt:lpstr>Arial</vt:lpstr>
      <vt:lpstr>华康俪金黑W8(P)</vt:lpstr>
      <vt:lpstr>包图简圆体</vt:lpstr>
      <vt:lpstr>阿里巴巴普惠体 Heavy</vt:lpstr>
      <vt:lpstr>阿里巴巴普惠体</vt:lpstr>
      <vt:lpstr>阿里巴巴普惠体 Medium</vt:lpstr>
      <vt:lpstr>Bahnschrift SemiBold Condensed</vt:lpstr>
      <vt:lpstr>思源黑体 CN Heavy</vt:lpstr>
      <vt:lpstr>黑体</vt:lpstr>
      <vt:lpstr>钉钉进步体</vt:lpstr>
      <vt:lpstr>Arial Unicode MS</vt:lpstr>
      <vt:lpstr>等线</vt:lpstr>
      <vt:lpstr>Calibri</vt:lpstr>
      <vt:lpstr>等线 Light</vt:lpstr>
      <vt:lpstr>汉仪超粗圆简</vt:lpstr>
      <vt:lpstr>方正仿宋_GB2312</vt:lpstr>
      <vt:lpstr>第一PPT，www.1ppt.com</vt:lpstr>
      <vt:lpstr>第一PPT，www.1ppt.com </vt:lpstr>
      <vt:lpstr>Visio.Drawing.15</vt:lpstr>
      <vt:lpstr>Visio.Drawing.15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作品集</dc:title>
  <dc:creator>第一PPT</dc:creator>
  <cp:keywords>www.1ppt.com</cp:keywords>
  <dc:description>www.1ppt.com</dc:description>
  <cp:lastModifiedBy>燊燊</cp:lastModifiedBy>
  <cp:revision>239</cp:revision>
  <dcterms:created xsi:type="dcterms:W3CDTF">2022-03-04T08:16:00Z</dcterms:created>
  <dcterms:modified xsi:type="dcterms:W3CDTF">2025-10-18T12:37:08Z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F2E428F01FBB4EA5B2FE8F8A24CAAD76_13</vt:lpwstr>
  </property>
  <property fmtid="{D5CDD505-2E9C-101B-9397-08002B2CF9AE}" pid="3" name="KSOProductBuildVer">
    <vt:lpwstr>2052-12.1.0.23125</vt:lpwstr>
  </property>
</Properties>
</file>