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0"/>
  </p:handoutMasterIdLst>
  <p:sldIdLst>
    <p:sldId id="273" r:id="rId3"/>
    <p:sldId id="270" r:id="rId5"/>
    <p:sldId id="306" r:id="rId6"/>
    <p:sldId id="298" r:id="rId7"/>
    <p:sldId id="305" r:id="rId8"/>
    <p:sldId id="304" r:id="rId9"/>
    <p:sldId id="299" r:id="rId10"/>
    <p:sldId id="300" r:id="rId11"/>
    <p:sldId id="307" r:id="rId12"/>
    <p:sldId id="308" r:id="rId13"/>
    <p:sldId id="309" r:id="rId14"/>
    <p:sldId id="310" r:id="rId15"/>
    <p:sldId id="312" r:id="rId16"/>
    <p:sldId id="313" r:id="rId17"/>
    <p:sldId id="314" r:id="rId18"/>
    <p:sldId id="315" r:id="rId19"/>
    <p:sldId id="316" r:id="rId20"/>
    <p:sldId id="318" r:id="rId21"/>
    <p:sldId id="319" r:id="rId22"/>
    <p:sldId id="320" r:id="rId23"/>
    <p:sldId id="336" r:id="rId24"/>
    <p:sldId id="323" r:id="rId25"/>
    <p:sldId id="322" r:id="rId26"/>
    <p:sldId id="324" r:id="rId27"/>
    <p:sldId id="325" r:id="rId28"/>
    <p:sldId id="326" r:id="rId29"/>
    <p:sldId id="386" r:id="rId30"/>
    <p:sldId id="327" r:id="rId31"/>
    <p:sldId id="329" r:id="rId32"/>
    <p:sldId id="328" r:id="rId33"/>
    <p:sldId id="330" r:id="rId34"/>
    <p:sldId id="331" r:id="rId35"/>
    <p:sldId id="334" r:id="rId36"/>
    <p:sldId id="338" r:id="rId37"/>
    <p:sldId id="339" r:id="rId38"/>
    <p:sldId id="340" r:id="rId39"/>
    <p:sldId id="341" r:id="rId40"/>
    <p:sldId id="342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68" r:id="rId53"/>
    <p:sldId id="369" r:id="rId54"/>
    <p:sldId id="370" r:id="rId55"/>
    <p:sldId id="371" r:id="rId56"/>
    <p:sldId id="372" r:id="rId57"/>
    <p:sldId id="355" r:id="rId58"/>
    <p:sldId id="380" r:id="rId59"/>
    <p:sldId id="381" r:id="rId60"/>
    <p:sldId id="356" r:id="rId61"/>
    <p:sldId id="357" r:id="rId62"/>
    <p:sldId id="358" r:id="rId63"/>
    <p:sldId id="359" r:id="rId64"/>
    <p:sldId id="361" r:id="rId65"/>
    <p:sldId id="362" r:id="rId66"/>
    <p:sldId id="363" r:id="rId67"/>
    <p:sldId id="364" r:id="rId68"/>
    <p:sldId id="365" r:id="rId69"/>
    <p:sldId id="366" r:id="rId70"/>
    <p:sldId id="367" r:id="rId71"/>
    <p:sldId id="373" r:id="rId72"/>
    <p:sldId id="374" r:id="rId73"/>
    <p:sldId id="376" r:id="rId74"/>
    <p:sldId id="377" r:id="rId75"/>
    <p:sldId id="378" r:id="rId76"/>
    <p:sldId id="379" r:id="rId77"/>
    <p:sldId id="383" r:id="rId78"/>
    <p:sldId id="385" r:id="rId79"/>
  </p:sldIdLst>
  <p:sldSz cx="12192000" cy="6858000"/>
  <p:notesSz cx="6858000" cy="9144000"/>
  <p:custDataLst>
    <p:tags r:id="rId85"/>
  </p:custDataLst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8F8F8"/>
    <a:srgbClr val="D24726"/>
    <a:srgbClr val="D2B4A6"/>
    <a:srgbClr val="734F29"/>
    <a:srgbClr val="DD462F"/>
    <a:srgbClr val="AEB785"/>
    <a:srgbClr val="EFD5A2"/>
    <a:srgbClr val="3B3026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10" autoAdjust="0"/>
    <p:restoredTop sz="94274" autoAdjust="0"/>
  </p:normalViewPr>
  <p:slideViewPr>
    <p:cSldViewPr showGuides="1">
      <p:cViewPr varScale="1">
        <p:scale>
          <a:sx n="124" d="100"/>
          <a:sy n="124" d="100"/>
        </p:scale>
        <p:origin x="304" y="17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7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5" Type="http://schemas.openxmlformats.org/officeDocument/2006/relationships/tags" Target="tags/tag17.xml"/><Relationship Id="rId84" Type="http://schemas.openxmlformats.org/officeDocument/2006/relationships/commentAuthors" Target="commentAuthors.xml"/><Relationship Id="rId83" Type="http://schemas.openxmlformats.org/officeDocument/2006/relationships/tableStyles" Target="tableStyles.xml"/><Relationship Id="rId82" Type="http://schemas.openxmlformats.org/officeDocument/2006/relationships/viewProps" Target="viewProps.xml"/><Relationship Id="rId81" Type="http://schemas.openxmlformats.org/officeDocument/2006/relationships/presProps" Target="presProps.xml"/><Relationship Id="rId80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4022C-5079-4642-AC6E-7894F9978BBA}" type="datetime2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E3BD5-D202-4020-A93E-A1AA1A84DE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0747F27-0AFF-49DE-ABD2-AA502995B8AE}" type="datetime2">
              <a:rPr lang="zh-CN" altLang="en-US" smtClean="0"/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US" dirty="0"/>
              <a:t>单击此处编辑母版文本样式</a:t>
            </a:r>
            <a:endParaRPr lang="en-US" dirty="0"/>
          </a:p>
          <a:p>
            <a:pPr lvl="1" rtl="0"/>
            <a:r>
              <a:rPr lang="en-US" dirty="0"/>
              <a:t>第二级</a:t>
            </a:r>
            <a:endParaRPr lang="en-US" dirty="0"/>
          </a:p>
          <a:p>
            <a:pPr lvl="2" rtl="0"/>
            <a:r>
              <a:rPr lang="en-US" dirty="0"/>
              <a:t>第三级</a:t>
            </a:r>
            <a:endParaRPr lang="en-US" dirty="0"/>
          </a:p>
          <a:p>
            <a:pPr lvl="3" rtl="0"/>
            <a:r>
              <a:rPr lang="en-US" dirty="0"/>
              <a:t>第四级</a:t>
            </a:r>
            <a:endParaRPr lang="en-US" dirty="0"/>
          </a:p>
          <a:p>
            <a:pPr lvl="4" rtl="0"/>
            <a:r>
              <a:rPr lang="en-US" dirty="0"/>
              <a:t>第五级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61EA0F-A667-4B49-8422-0062BC55E249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sz="1200" kern="1200" dirty="0">
                <a:solidFill>
                  <a:schemeClr val="tx1"/>
                </a:solidFill>
                <a:effectLst/>
                <a:cs typeface="+mn-cs"/>
              </a:rPr>
              <a:t>在幻灯片放映模式下，选择箭头访问相应链接</a:t>
            </a:r>
            <a:r>
              <a:rPr lang="en-US" dirty="0"/>
              <a:t>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0" dirty="0">
              <a:latin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8963" y="10923"/>
            <a:ext cx="12192000" cy="691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433" y="10923"/>
            <a:ext cx="10749367" cy="730034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1" y="980728"/>
            <a:ext cx="4167753" cy="519623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4B3CDE5-BC73-4849-8D92-CB00948283D7}" type="datetime2">
              <a:rPr lang="zh-CN" alt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长方形 9"/>
          <p:cNvSpPr/>
          <p:nvPr userDrawn="1"/>
        </p:nvSpPr>
        <p:spPr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31E3292-D461-4042-A5EB-629C7A8279A7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4" Type="http://schemas.openxmlformats.org/officeDocument/2006/relationships/notesSlide" Target="../notesSlides/notesSlide76.x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15.jpeg"/><Relationship Id="rId11" Type="http://schemas.openxmlformats.org/officeDocument/2006/relationships/image" Target="../media/image14.jpeg"/><Relationship Id="rId10" Type="http://schemas.openxmlformats.org/officeDocument/2006/relationships/image" Target="../media/image13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811306" y="1164325"/>
            <a:ext cx="10613286" cy="2389365"/>
          </a:xfrm>
        </p:spPr>
        <p:txBody>
          <a:bodyPr rtlCol="0">
            <a:noAutofit/>
          </a:bodyPr>
          <a:lstStyle/>
          <a:p>
            <a:pPr rtl="0"/>
            <a:r>
              <a:rPr lang="en-US" altLang="zh-CN" sz="4600" dirty="0" err="1">
                <a:solidFill>
                  <a:schemeClr val="bg1"/>
                </a:solidFill>
                <a:cs typeface="Arial" panose="020B0604020202020204" pitchFamily="34" charset="0"/>
              </a:rPr>
              <a:t>OurEDA</a:t>
            </a:r>
            <a:r>
              <a:rPr lang="zh-CN" altLang="en-US" sz="4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zh-CN" sz="4600" dirty="0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  <a:r>
              <a:rPr lang="zh-CN" altLang="en-US" sz="4600" dirty="0">
                <a:solidFill>
                  <a:schemeClr val="bg1"/>
                </a:solidFill>
                <a:cs typeface="Arial" panose="020B0604020202020204" pitchFamily="34" charset="0"/>
              </a:rPr>
              <a:t>语言</a:t>
            </a:r>
            <a:r>
              <a:rPr lang="zh-CN" sz="4600">
                <a:solidFill>
                  <a:schemeClr val="bg1"/>
                </a:solidFill>
                <a:cs typeface="Arial" panose="020B0604020202020204" pitchFamily="34" charset="0"/>
              </a:rPr>
              <a:t>沙龙</a:t>
            </a:r>
            <a:br>
              <a:rPr lang="zh-CN" sz="46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zh-CN" sz="4600" dirty="0">
                <a:solidFill>
                  <a:schemeClr val="bg1"/>
                </a:solidFill>
                <a:cs typeface="Arial" panose="020B0604020202020204" pitchFamily="34" charset="0"/>
              </a:rPr>
              <a:t>2024.11.17 </a:t>
            </a:r>
            <a:endParaRPr lang="en-US" sz="4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内存的动态规划（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malloc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）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263" y="892714"/>
            <a:ext cx="11437474" cy="5072571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altLang="en-US" sz="2400" dirty="0">
                <a:cs typeface="Arial" panose="020B0604020202020204" pitchFamily="34" charset="0"/>
              </a:rPr>
              <a:t>有时会失败</a:t>
            </a:r>
            <a:r>
              <a:rPr lang="en-US" altLang="zh-CN" sz="2400" dirty="0">
                <a:cs typeface="Arial" panose="020B0604020202020204" pitchFamily="34" charset="0"/>
              </a:rPr>
              <a:t>——</a:t>
            </a:r>
            <a:r>
              <a:rPr lang="zh-CN" altLang="en-US" sz="2400" dirty="0">
                <a:cs typeface="Arial" panose="020B0604020202020204" pitchFamily="34" charset="0"/>
              </a:rPr>
              <a:t>返回</a:t>
            </a:r>
            <a:r>
              <a:rPr lang="en-US" altLang="zh-CN" sz="2400" dirty="0">
                <a:cs typeface="Arial" panose="020B0604020202020204" pitchFamily="34" charset="0"/>
              </a:rPr>
              <a:t> NULL </a:t>
            </a:r>
            <a:r>
              <a:rPr lang="zh-CN" altLang="en-US" sz="2400" dirty="0">
                <a:cs typeface="Arial" panose="020B0604020202020204" pitchFamily="34" charset="0"/>
              </a:rPr>
              <a:t>，故需要检查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zh-CN" altLang="en-US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int size;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scanf(“%d”,&amp;size);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char* ch = (char*)malloc(sizeof(char) * size);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if(ch == NULL)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{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      printf(“NULL\n”);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	return;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}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zh-CN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内存的动态规划（</a:t>
            </a:r>
            <a:r>
              <a:rPr lang="en-US" sz="4800" dirty="0">
                <a:cs typeface="Arial" panose="020B0604020202020204" pitchFamily="34" charset="0"/>
                <a:sym typeface="+mn-ea"/>
              </a:rPr>
              <a:t>free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）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263" y="892714"/>
            <a:ext cx="11437474" cy="5072571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sz="2400" dirty="0">
                <a:cs typeface="Arial" panose="020B0604020202020204" pitchFamily="34" charset="0"/>
              </a:rPr>
              <a:t>free</a:t>
            </a:r>
            <a:r>
              <a:rPr lang="zh-CN" altLang="en-US" sz="2400" dirty="0">
                <a:cs typeface="Arial" panose="020B0604020202020204" pitchFamily="34" charset="0"/>
              </a:rPr>
              <a:t>（</a:t>
            </a:r>
            <a:r>
              <a:rPr lang="en-US" altLang="zh-CN" sz="2400" dirty="0">
                <a:cs typeface="Arial" panose="020B0604020202020204" pitchFamily="34" charset="0"/>
              </a:rPr>
              <a:t>void*</a:t>
            </a:r>
            <a:r>
              <a:rPr lang="zh-CN" altLang="en-US" sz="2400" dirty="0">
                <a:cs typeface="Arial" panose="020B0604020202020204" pitchFamily="34" charset="0"/>
              </a:rPr>
              <a:t>）</a:t>
            </a:r>
            <a:endParaRPr 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sz="2400" dirty="0">
                <a:cs typeface="Arial" panose="020B0604020202020204" pitchFamily="34" charset="0"/>
              </a:rPr>
              <a:t>有动态内存分配的地方就一定会有 free 函数。</a:t>
            </a:r>
            <a:endParaRPr 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sz="2400" dirty="0">
                <a:cs typeface="Arial" panose="020B0604020202020204" pitchFamily="34" charset="0"/>
              </a:rPr>
              <a:t>释放内存，避免内存泄漏和访问无效的内存位置。</a:t>
            </a:r>
            <a:endParaRPr 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sz="2400" dirty="0">
                <a:cs typeface="Arial" panose="020B0604020202020204" pitchFamily="34" charset="0"/>
              </a:rPr>
              <a:t>它的参数是一个指针，指针指向的空间是动态内存分配出来的一块空间。它会释放掉这块空间，将这块空间还给操作系统。</a:t>
            </a:r>
            <a:endParaRPr 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sz="2400" dirty="0">
                <a:cs typeface="Arial" panose="020B0604020202020204" pitchFamily="34" charset="0"/>
              </a:rPr>
              <a:t>它释放的空间一定是要动态内存分配出来的，这块空间一定是在堆区的，用 free 去释放栈区的空间，</a:t>
            </a:r>
            <a:r>
              <a:rPr lang="zh-CN" altLang="en-US" sz="2400" dirty="0">
                <a:cs typeface="Arial" panose="020B0604020202020204" pitchFamily="34" charset="0"/>
              </a:rPr>
              <a:t>会引发异常。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altLang="en-US" sz="2400" dirty="0">
                <a:cs typeface="Arial" panose="020B0604020202020204" pitchFamily="34" charset="0"/>
              </a:rPr>
              <a:t>原指针</a:t>
            </a:r>
            <a:r>
              <a:rPr lang="en-US" altLang="zh-CN" sz="2400" dirty="0">
                <a:cs typeface="Arial" panose="020B0604020202020204" pitchFamily="34" charset="0"/>
              </a:rPr>
              <a:t> -&gt; </a:t>
            </a:r>
            <a:r>
              <a:rPr lang="zh-CN" altLang="en-US" sz="2400" dirty="0">
                <a:cs typeface="Arial" panose="020B0604020202020204" pitchFamily="34" charset="0"/>
              </a:rPr>
              <a:t>野指针</a:t>
            </a:r>
            <a:r>
              <a:rPr lang="en-US" altLang="zh-CN" sz="2400" dirty="0">
                <a:cs typeface="Arial" panose="020B0604020202020204" pitchFamily="34" charset="0"/>
              </a:rPr>
              <a:t> -&gt; </a:t>
            </a:r>
            <a:r>
              <a:rPr lang="zh-CN" altLang="en-US" sz="2400" dirty="0">
                <a:cs typeface="Arial" panose="020B0604020202020204" pitchFamily="34" charset="0"/>
              </a:rPr>
              <a:t>空指针</a:t>
            </a:r>
            <a:endParaRPr lang="zh-CN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内存的动态规划（</a:t>
            </a:r>
            <a:r>
              <a:rPr lang="en-US" sz="4800" dirty="0">
                <a:cs typeface="Arial" panose="020B0604020202020204" pitchFamily="34" charset="0"/>
                <a:sym typeface="+mn-ea"/>
              </a:rPr>
              <a:t>free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）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263" y="892714"/>
            <a:ext cx="11437474" cy="5072571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sz="2400" dirty="0">
                <a:cs typeface="Arial" panose="020B0604020202020204" pitchFamily="34" charset="0"/>
              </a:rPr>
              <a:t>free</a:t>
            </a:r>
            <a:endParaRPr 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altLang="en-US" sz="2400" dirty="0">
                <a:cs typeface="Arial" panose="020B0604020202020204" pitchFamily="34" charset="0"/>
              </a:rPr>
              <a:t>示例：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int size;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scanf(“%d”,&amp;size);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char* ch = (char*)malloc(sizeof(char) * size);</a:t>
            </a:r>
            <a:endParaRPr lang="en-US" altLang="zh-CN" sz="2400" dirty="0">
              <a:cs typeface="Arial" panose="020B0604020202020204" pitchFamily="34" charset="0"/>
              <a:sym typeface="+mn-ea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//...</a:t>
            </a:r>
            <a:r>
              <a:rPr lang="zh-CN" altLang="en-US" sz="2400" dirty="0">
                <a:cs typeface="Arial" panose="020B0604020202020204" pitchFamily="34" charset="0"/>
                <a:sym typeface="+mn-ea"/>
              </a:rPr>
              <a:t>验证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...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free(ch);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ch=NULL;</a:t>
            </a:r>
            <a:endParaRPr lang="en-US" altLang="zh-CN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内存的动态规划（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c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alloc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）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659120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altLang="en-US" sz="2400" dirty="0">
                <a:cs typeface="Arial" panose="020B0604020202020204" pitchFamily="34" charset="0"/>
              </a:rPr>
              <a:t>与</a:t>
            </a:r>
            <a:r>
              <a:rPr lang="en-US" altLang="zh-CN" sz="2400" dirty="0">
                <a:cs typeface="Arial" panose="020B0604020202020204" pitchFamily="34" charset="0"/>
              </a:rPr>
              <a:t> malloc </a:t>
            </a:r>
            <a:r>
              <a:rPr lang="zh-CN" altLang="en-US" sz="2400" dirty="0">
                <a:cs typeface="Arial" panose="020B0604020202020204" pitchFamily="34" charset="0"/>
              </a:rPr>
              <a:t>类似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en-US" altLang="zh-CN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calloc</a:t>
            </a:r>
            <a:r>
              <a:rPr lang="zh-CN" altLang="en-US" sz="2400" dirty="0">
                <a:cs typeface="Arial" panose="020B0604020202020204" pitchFamily="34" charset="0"/>
              </a:rPr>
              <a:t>函数：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     </a:t>
            </a:r>
            <a:r>
              <a:rPr lang="en-US" altLang="zh-CN" sz="2400" b="1" dirty="0">
                <a:cs typeface="Arial" panose="020B0604020202020204" pitchFamily="34" charset="0"/>
              </a:rPr>
              <a:t>void*</a:t>
            </a:r>
            <a:r>
              <a:rPr lang="en-US" altLang="zh-CN" sz="2400" dirty="0">
                <a:cs typeface="Arial" panose="020B0604020202020204" pitchFamily="34" charset="0"/>
              </a:rPr>
              <a:t> calloc (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size_t num,</a:t>
            </a:r>
            <a:r>
              <a:rPr lang="en-US" altLang="zh-CN" sz="2400" dirty="0">
                <a:cs typeface="Arial" panose="020B0604020202020204" pitchFamily="34" charset="0"/>
              </a:rPr>
              <a:t>size_t size);  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</a:t>
            </a:r>
            <a:r>
              <a:rPr sz="2400" dirty="0">
                <a:cs typeface="Arial" panose="020B0604020202020204" pitchFamily="34" charset="0"/>
              </a:rPr>
              <a:t>num ：元素个数</a:t>
            </a:r>
            <a:r>
              <a:rPr lang="en-US" sz="2400" dirty="0">
                <a:cs typeface="Arial" panose="020B0604020202020204" pitchFamily="34" charset="0"/>
              </a:rPr>
              <a:t>       </a:t>
            </a:r>
            <a:r>
              <a:rPr sz="2400" dirty="0">
                <a:cs typeface="Arial" panose="020B0604020202020204" pitchFamily="34" charset="0"/>
              </a:rPr>
              <a:t>size ：每个元素的大小(byte)</a:t>
            </a:r>
            <a:endParaRPr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sz="2400" dirty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 把分配的空间全部初始化为 0</a:t>
            </a:r>
            <a:endParaRPr 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altLang="en-US" sz="2400" dirty="0">
                <a:cs typeface="Arial" panose="020B0604020202020204" pitchFamily="34" charset="0"/>
              </a:rPr>
              <a:t>示例：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     </a:t>
            </a:r>
            <a:r>
              <a:rPr lang="zh-CN" altLang="en-US" sz="2400" dirty="0">
                <a:cs typeface="Arial" panose="020B0604020202020204" pitchFamily="34" charset="0"/>
              </a:rPr>
              <a:t>char* ch = (char*)malloc(sizeof(char) * </a:t>
            </a:r>
            <a:r>
              <a:rPr lang="en-US" altLang="zh-CN" sz="2400" dirty="0">
                <a:cs typeface="Arial" panose="020B0604020202020204" pitchFamily="34" charset="0"/>
              </a:rPr>
              <a:t>size1</a:t>
            </a:r>
            <a:r>
              <a:rPr lang="zh-CN" altLang="en-US" sz="2400" dirty="0">
                <a:cs typeface="Arial" panose="020B0604020202020204" pitchFamily="34" charset="0"/>
              </a:rPr>
              <a:t>);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     </a:t>
            </a:r>
            <a:r>
              <a:rPr lang="zh-CN" altLang="en-US" sz="2400" dirty="0">
                <a:cs typeface="Arial" panose="020B0604020202020204" pitchFamily="34" charset="0"/>
                <a:sym typeface="+mn-ea"/>
              </a:rPr>
              <a:t>char* ch = (char*)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c</a:t>
            </a:r>
            <a:r>
              <a:rPr lang="zh-CN" altLang="en-US" sz="2400" dirty="0">
                <a:cs typeface="Arial" panose="020B0604020202020204" pitchFamily="34" charset="0"/>
                <a:sym typeface="+mn-ea"/>
              </a:rPr>
              <a:t>alloc(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size1,</a:t>
            </a:r>
            <a:r>
              <a:rPr lang="zh-CN" altLang="en-US" sz="2400" dirty="0">
                <a:cs typeface="Arial" panose="020B0604020202020204" pitchFamily="34" charset="0"/>
                <a:sym typeface="+mn-ea"/>
              </a:rPr>
              <a:t>sizeof(char)</a:t>
            </a:r>
            <a:r>
              <a:rPr lang="zh-CN" altLang="en-US" sz="2400" dirty="0">
                <a:cs typeface="Arial" panose="020B0604020202020204" pitchFamily="34" charset="0"/>
                <a:sym typeface="+mn-ea"/>
              </a:rPr>
              <a:t>);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zh-CN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内存的动态规划（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re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alloc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）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659120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sz="2400" dirty="0">
                <a:cs typeface="Arial" panose="020B0604020202020204" pitchFamily="34" charset="0"/>
              </a:rPr>
              <a:t>realloc 的作用是对已经动态分配的一块空间再次分配。</a:t>
            </a:r>
            <a:endParaRPr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en-US" altLang="zh-CN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realloc</a:t>
            </a:r>
            <a:r>
              <a:rPr lang="zh-CN" altLang="en-US" sz="2400" dirty="0">
                <a:cs typeface="Arial" panose="020B0604020202020204" pitchFamily="34" charset="0"/>
              </a:rPr>
              <a:t>函数：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     </a:t>
            </a:r>
            <a:r>
              <a:rPr lang="en-US" altLang="zh-CN" sz="2400" b="1" dirty="0">
                <a:cs typeface="Arial" panose="020B0604020202020204" pitchFamily="34" charset="0"/>
              </a:rPr>
              <a:t>void*</a:t>
            </a:r>
            <a:r>
              <a:rPr lang="en-US" altLang="zh-CN" sz="2400" dirty="0">
                <a:cs typeface="Arial" panose="020B0604020202020204" pitchFamily="34" charset="0"/>
              </a:rPr>
              <a:t> realloc (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void *memblock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,</a:t>
            </a:r>
            <a:r>
              <a:rPr lang="en-US" altLang="zh-CN" sz="2400" dirty="0">
                <a:cs typeface="Arial" panose="020B0604020202020204" pitchFamily="34" charset="0"/>
              </a:rPr>
              <a:t>size_t size);  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en-US" altLang="zh-CN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memblock</a:t>
            </a:r>
            <a:r>
              <a:rPr sz="2400" dirty="0">
                <a:cs typeface="Arial" panose="020B0604020202020204" pitchFamily="34" charset="0"/>
              </a:rPr>
              <a:t>：要调整的内存地址，这块内存是动态内存分配得到的</a:t>
            </a:r>
            <a:r>
              <a:rPr lang="en-US" sz="2400" dirty="0">
                <a:cs typeface="Arial" panose="020B0604020202020204" pitchFamily="34" charset="0"/>
              </a:rPr>
              <a:t>       </a:t>
            </a:r>
            <a:endParaRPr lang="en-US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sz="2400" dirty="0">
                <a:cs typeface="Arial" panose="020B0604020202020204" pitchFamily="34" charset="0"/>
              </a:rPr>
              <a:t>  </a:t>
            </a:r>
            <a:r>
              <a:rPr sz="2400" dirty="0">
                <a:cs typeface="Arial" panose="020B0604020202020204" pitchFamily="34" charset="0"/>
              </a:rPr>
              <a:t>size ：以</a:t>
            </a:r>
            <a:r>
              <a:rPr sz="2400" b="1" dirty="0">
                <a:cs typeface="Arial" panose="020B0604020202020204" pitchFamily="34" charset="0"/>
              </a:rPr>
              <a:t>字节</a:t>
            </a:r>
            <a:r>
              <a:rPr sz="2400" dirty="0">
                <a:cs typeface="Arial" panose="020B0604020202020204" pitchFamily="34" charset="0"/>
              </a:rPr>
              <a:t>为单位的新大小</a:t>
            </a:r>
            <a:endParaRPr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sz="2400" dirty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sz="2400" dirty="0">
                <a:cs typeface="Arial" panose="020B0604020202020204" pitchFamily="34" charset="0"/>
              </a:rPr>
              <a:t>返回调整之后的内存起始位置</a:t>
            </a:r>
            <a:r>
              <a:rPr lang="zh-CN" sz="2400" dirty="0">
                <a:cs typeface="Arial" panose="020B0604020202020204" pitchFamily="34" charset="0"/>
              </a:rPr>
              <a:t>（</a:t>
            </a:r>
            <a:r>
              <a:rPr lang="zh-CN" altLang="en-US" sz="2400" dirty="0">
                <a:cs typeface="Arial" panose="020B0604020202020204" pitchFamily="34" charset="0"/>
              </a:rPr>
              <a:t>有可能变有可能不变）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altLang="en-US" sz="2400" dirty="0">
                <a:cs typeface="Arial" panose="020B0604020202020204" pitchFamily="34" charset="0"/>
              </a:rPr>
              <a:t> </a:t>
            </a:r>
            <a:r>
              <a:rPr lang="en-US" altLang="zh-CN" sz="2400" dirty="0">
                <a:cs typeface="Arial" panose="020B0604020202020204" pitchFamily="34" charset="0"/>
              </a:rPr>
              <a:t> </a:t>
            </a:r>
            <a:r>
              <a:rPr lang="zh-CN" altLang="en-US" sz="2400" dirty="0">
                <a:cs typeface="Arial" panose="020B0604020202020204" pitchFamily="34" charset="0"/>
              </a:rPr>
              <a:t>原有的内存上的数据不变</a:t>
            </a:r>
            <a:endParaRPr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zh-CN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内存的动态规划（补充：开辟动态二维数组）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altLang="en-US" sz="2400" dirty="0">
                <a:cs typeface="Arial" panose="020B0604020202020204" pitchFamily="34" charset="0"/>
              </a:rPr>
              <a:t>方法一：开辟一大块空间将二维数组当成一维数组存放起来</a:t>
            </a:r>
            <a:r>
              <a:rPr lang="en-US" altLang="zh-CN" sz="2400" dirty="0">
                <a:cs typeface="Arial" panose="020B0604020202020204" pitchFamily="34" charset="0"/>
              </a:rPr>
              <a:t> 连续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altLang="en-US" sz="2400" dirty="0">
                <a:cs typeface="Arial" panose="020B0604020202020204" pitchFamily="34" charset="0"/>
              </a:rPr>
              <a:t>方法二：开辟一个指针数组</a:t>
            </a:r>
            <a:r>
              <a:rPr lang="en-US" altLang="zh-CN" sz="2400" dirty="0">
                <a:cs typeface="Arial" panose="020B0604020202020204" pitchFamily="34" charset="0"/>
              </a:rPr>
              <a:t> </a:t>
            </a:r>
            <a:r>
              <a:rPr lang="zh-CN" altLang="en-US" sz="2400" dirty="0">
                <a:cs typeface="Arial" panose="020B0604020202020204" pitchFamily="34" charset="0"/>
              </a:rPr>
              <a:t>每个指针再开辟一个一维数组</a:t>
            </a:r>
            <a:r>
              <a:rPr lang="en-US" altLang="zh-CN" sz="2400" dirty="0">
                <a:cs typeface="Arial" panose="020B0604020202020204" pitchFamily="34" charset="0"/>
              </a:rPr>
              <a:t> 不是连续存储的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400" dirty="0">
                <a:cs typeface="Arial" panose="020B0604020202020204" pitchFamily="34" charset="0"/>
              </a:rPr>
              <a:t>示例：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1600" dirty="0">
                <a:cs typeface="Arial" panose="020B0604020202020204" pitchFamily="34" charset="0"/>
              </a:rPr>
              <a:t>int** arr = (int**)malloc(size1 * sizeof(int*));</a:t>
            </a:r>
            <a:endParaRPr lang="zh-CN" altLang="en-US" sz="16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1600" dirty="0">
                <a:cs typeface="Arial" panose="020B0604020202020204" pitchFamily="34" charset="0"/>
              </a:rPr>
              <a:t>for (int i = 0; i &lt; size1; i++)</a:t>
            </a:r>
            <a:endParaRPr lang="zh-CN" altLang="en-US" sz="16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1600" dirty="0">
                <a:cs typeface="Arial" panose="020B0604020202020204" pitchFamily="34" charset="0"/>
              </a:rPr>
              <a:t>{</a:t>
            </a:r>
            <a:endParaRPr lang="zh-CN" altLang="en-US" sz="16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1600" dirty="0">
                <a:cs typeface="Arial" panose="020B0604020202020204" pitchFamily="34" charset="0"/>
              </a:rPr>
              <a:t>	arr[i]= (int*)malloc(size2 * sizeof(int));</a:t>
            </a:r>
            <a:endParaRPr lang="zh-CN" altLang="en-US" sz="16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1600" dirty="0">
                <a:cs typeface="Arial" panose="020B0604020202020204" pitchFamily="34" charset="0"/>
              </a:rPr>
              <a:t>}</a:t>
            </a:r>
            <a:endParaRPr lang="zh-CN" altLang="en-US" sz="16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1600" dirty="0">
                <a:cs typeface="Arial" panose="020B0604020202020204" pitchFamily="34" charset="0"/>
              </a:rPr>
              <a:t>for (int i = 0; i &lt; size1; i++)</a:t>
            </a:r>
            <a:endParaRPr lang="zh-CN" altLang="en-US" sz="16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1600" dirty="0">
                <a:cs typeface="Arial" panose="020B0604020202020204" pitchFamily="34" charset="0"/>
              </a:rPr>
              <a:t>{</a:t>
            </a:r>
            <a:endParaRPr lang="zh-CN" altLang="en-US" sz="16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1600" dirty="0">
                <a:cs typeface="Arial" panose="020B0604020202020204" pitchFamily="34" charset="0"/>
              </a:rPr>
              <a:t>	for (int j = 0; j &lt; size2; j++)</a:t>
            </a:r>
            <a:endParaRPr lang="zh-CN" altLang="en-US" sz="16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1600" dirty="0">
                <a:cs typeface="Arial" panose="020B0604020202020204" pitchFamily="34" charset="0"/>
              </a:rPr>
              <a:t>	{</a:t>
            </a:r>
            <a:endParaRPr lang="zh-CN" altLang="en-US" sz="16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1600" dirty="0">
                <a:cs typeface="Arial" panose="020B0604020202020204" pitchFamily="34" charset="0"/>
              </a:rPr>
              <a:t>		scanf("%d", &amp;arr[i][j]);</a:t>
            </a:r>
            <a:endParaRPr lang="zh-CN" altLang="en-US" sz="16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1600" dirty="0">
                <a:cs typeface="Arial" panose="020B0604020202020204" pitchFamily="34" charset="0"/>
              </a:rPr>
              <a:t>	}</a:t>
            </a:r>
            <a:endParaRPr lang="zh-CN" altLang="en-US" sz="16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1600" dirty="0">
                <a:cs typeface="Arial" panose="020B0604020202020204" pitchFamily="34" charset="0"/>
              </a:rPr>
              <a:t>}</a:t>
            </a:r>
            <a:endParaRPr lang="zh-CN" altLang="en-US" sz="1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811306" y="1164325"/>
            <a:ext cx="10613286" cy="2389365"/>
          </a:xfrm>
        </p:spPr>
        <p:txBody>
          <a:bodyPr rtlCol="0">
            <a:noAutofit/>
          </a:bodyPr>
          <a:lstStyle/>
          <a:p>
            <a:pPr rtl="0"/>
            <a:r>
              <a:rPr lang="zh-CN" altLang="en-US" sz="4600" dirty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结构体</a:t>
            </a:r>
            <a:br>
              <a:rPr lang="zh-CN" sz="460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sz="4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结构体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sz="2400" dirty="0">
                <a:cs typeface="Arial" panose="020B0604020202020204" pitchFamily="34" charset="0"/>
              </a:rPr>
              <a:t>结构体(struct)</a:t>
            </a:r>
            <a:endParaRPr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sz="2400" dirty="0">
                <a:cs typeface="Arial" panose="020B0604020202020204" pitchFamily="34" charset="0"/>
              </a:rPr>
              <a:t>       </a:t>
            </a:r>
            <a:r>
              <a:rPr sz="2400" dirty="0">
                <a:cs typeface="Arial" panose="020B0604020202020204" pitchFamily="34" charset="0"/>
              </a:rPr>
              <a:t>是由一系列具有相同类型或不同类型的数据构成的数据集合，也叫结构。</a:t>
            </a:r>
            <a:endParaRPr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sz="2400" dirty="0">
                <a:cs typeface="Arial" panose="020B0604020202020204" pitchFamily="34" charset="0"/>
              </a:rPr>
              <a:t>       </a:t>
            </a:r>
            <a:r>
              <a:rPr sz="2400" dirty="0">
                <a:cs typeface="Arial" panose="020B0604020202020204" pitchFamily="34" charset="0"/>
              </a:rPr>
              <a:t>将不同类型的数据存放在一起，作为一个整体进行处理</a:t>
            </a:r>
            <a:r>
              <a:rPr lang="zh-CN" sz="2400" dirty="0">
                <a:cs typeface="Arial" panose="020B0604020202020204" pitchFamily="34" charset="0"/>
              </a:rPr>
              <a:t>。</a:t>
            </a:r>
            <a:endParaRPr lang="zh-CN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zh-CN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sz="2400" dirty="0">
                <a:cs typeface="Arial" panose="020B0604020202020204" pitchFamily="34" charset="0"/>
              </a:rPr>
              <a:t>为什么需要结构体？</a:t>
            </a:r>
            <a:endParaRPr lang="zh-CN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</a:t>
            </a:r>
            <a:r>
              <a:rPr lang="zh-CN" altLang="en-US" sz="2400" dirty="0">
                <a:cs typeface="Arial" panose="020B0604020202020204" pitchFamily="34" charset="0"/>
              </a:rPr>
              <a:t>现实中不是单一的数据存在，而是作为一个整体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</a:t>
            </a:r>
            <a:r>
              <a:rPr lang="zh-CN" altLang="en-US" sz="2400" dirty="0">
                <a:cs typeface="Arial" panose="020B0604020202020204" pitchFamily="34" charset="0"/>
              </a:rPr>
              <a:t>排序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（听说冒泡排序必考）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结构体声明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sz="2400" dirty="0">
                <a:cs typeface="Arial" panose="020B0604020202020204" pitchFamily="34" charset="0"/>
              </a:rPr>
              <a:t>方式一：</a:t>
            </a:r>
            <a:endParaRPr 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struct student 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{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int age;  /*年龄*/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float score; /*分数*/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char sex;   /*性别*/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};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struct student zeng={20,100,’m’}; //</a:t>
            </a:r>
            <a:r>
              <a:rPr lang="zh-CN" altLang="en-US" sz="2400" dirty="0">
                <a:cs typeface="Arial" panose="020B0604020202020204" pitchFamily="34" charset="0"/>
              </a:rPr>
              <a:t>同时初始化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printf("年龄：%d 分数：%.2f 性别：%c\n",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zeng</a:t>
            </a:r>
            <a:r>
              <a:rPr lang="en-US" altLang="zh-CN" sz="2400" dirty="0">
                <a:cs typeface="Arial" panose="020B0604020202020204" pitchFamily="34" charset="0"/>
              </a:rPr>
              <a:t>.age,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zeng</a:t>
            </a:r>
            <a:r>
              <a:rPr lang="en-US" altLang="zh-CN" sz="2400" dirty="0">
                <a:cs typeface="Arial" panose="020B0604020202020204" pitchFamily="34" charset="0"/>
              </a:rPr>
              <a:t>.score,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zeng</a:t>
            </a:r>
            <a:r>
              <a:rPr lang="en-US" altLang="zh-CN" sz="2400" dirty="0">
                <a:cs typeface="Arial" panose="020B0604020202020204" pitchFamily="34" charset="0"/>
              </a:rPr>
              <a:t>.sex );</a:t>
            </a:r>
            <a:endParaRPr lang="en-US" altLang="zh-CN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结构体声明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sz="2400" dirty="0">
                <a:cs typeface="Arial" panose="020B0604020202020204" pitchFamily="34" charset="0"/>
              </a:rPr>
              <a:t>方式二：</a:t>
            </a:r>
            <a:endParaRPr 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struct student 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{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int age;  /*年龄*/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float score; /*分数*/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char sex;   /*性别*/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} zeng={20,100,’m’} ;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//</a:t>
            </a:r>
            <a:r>
              <a:rPr lang="zh-CN" altLang="en-US" sz="2400" dirty="0">
                <a:cs typeface="Arial" panose="020B0604020202020204" pitchFamily="34" charset="0"/>
                <a:sym typeface="+mn-ea"/>
              </a:rPr>
              <a:t>同时初始化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printf("年龄：%d 分数：%.2f 性别：%c\n",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zeng</a:t>
            </a:r>
            <a:r>
              <a:rPr lang="en-US" altLang="zh-CN" sz="2400" dirty="0">
                <a:cs typeface="Arial" panose="020B0604020202020204" pitchFamily="34" charset="0"/>
              </a:rPr>
              <a:t>.age,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zeng</a:t>
            </a:r>
            <a:r>
              <a:rPr lang="en-US" altLang="zh-CN" sz="2400" dirty="0">
                <a:cs typeface="Arial" panose="020B0604020202020204" pitchFamily="34" charset="0"/>
              </a:rPr>
              <a:t>.score,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zeng</a:t>
            </a:r>
            <a:r>
              <a:rPr lang="en-US" altLang="zh-CN" sz="2400" dirty="0">
                <a:cs typeface="Arial" panose="020B0604020202020204" pitchFamily="34" charset="0"/>
              </a:rPr>
              <a:t>.sex );</a:t>
            </a:r>
            <a:endParaRPr lang="en-US" altLang="zh-CN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</a:rPr>
              <a:t>目录</a:t>
            </a:r>
            <a:endParaRPr lang="zh-CN" altLang="en-US" sz="4800" dirty="0"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263" y="892714"/>
            <a:ext cx="11437474" cy="5072571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· </a:t>
            </a:r>
            <a:r>
              <a:rPr lang="zh-CN" altLang="en-US" sz="2400" dirty="0">
                <a:cs typeface="Arial" panose="020B0604020202020204" pitchFamily="34" charset="0"/>
              </a:rPr>
              <a:t>内存的动态规划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· </a:t>
            </a:r>
            <a:r>
              <a:rPr lang="zh-CN" altLang="en-US" sz="2400" dirty="0">
                <a:cs typeface="Arial" panose="020B0604020202020204" pitchFamily="34" charset="0"/>
              </a:rPr>
              <a:t>结构体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· </a:t>
            </a:r>
            <a:r>
              <a:rPr lang="zh-CN" altLang="en-US" sz="2400" dirty="0">
                <a:cs typeface="Arial" panose="020B0604020202020204" pitchFamily="34" charset="0"/>
              </a:rPr>
              <a:t>链表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en-US" altLang="zh-CN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结构体声明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sz="2400" dirty="0">
                <a:cs typeface="Arial" panose="020B0604020202020204" pitchFamily="34" charset="0"/>
              </a:rPr>
              <a:t>方式三：</a:t>
            </a:r>
            <a:endParaRPr 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struct     //</a:t>
            </a:r>
            <a:r>
              <a:rPr lang="zh-CN" altLang="en-US" sz="2400" dirty="0">
                <a:cs typeface="Arial" panose="020B0604020202020204" pitchFamily="34" charset="0"/>
              </a:rPr>
              <a:t>实际上系统还是会自动分配一个结构体名，只不过我们不知道叫什么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{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int age;  /*年龄*/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float score; /*分数*/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char sex;   /*性别*/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} zeng={20,100,’m’} ;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//</a:t>
            </a:r>
            <a:r>
              <a:rPr lang="zh-CN" sz="2400" dirty="0">
                <a:cs typeface="Arial" panose="020B0604020202020204" pitchFamily="34" charset="0"/>
                <a:sym typeface="+mn-ea"/>
              </a:rPr>
              <a:t>一次性</a:t>
            </a:r>
            <a:endParaRPr lang="zh-CN" sz="2400" dirty="0">
              <a:cs typeface="Arial" panose="020B0604020202020204" pitchFamily="34" charset="0"/>
              <a:sym typeface="+mn-ea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printf("年龄：%d 分数：%.2f 性别：%c\n",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zeng</a:t>
            </a:r>
            <a:r>
              <a:rPr lang="en-US" altLang="zh-CN" sz="2400" dirty="0">
                <a:cs typeface="Arial" panose="020B0604020202020204" pitchFamily="34" charset="0"/>
              </a:rPr>
              <a:t>.age,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zeng</a:t>
            </a:r>
            <a:r>
              <a:rPr lang="en-US" altLang="zh-CN" sz="2400" dirty="0">
                <a:cs typeface="Arial" panose="020B0604020202020204" pitchFamily="34" charset="0"/>
              </a:rPr>
              <a:t>.score,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zeng</a:t>
            </a:r>
            <a:r>
              <a:rPr lang="en-US" altLang="zh-CN" sz="2400" dirty="0">
                <a:cs typeface="Arial" panose="020B0604020202020204" pitchFamily="34" charset="0"/>
              </a:rPr>
              <a:t>.sex );</a:t>
            </a:r>
            <a:endParaRPr lang="en-US" altLang="zh-CN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补充：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typedef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sz="2400" dirty="0">
                <a:cs typeface="Arial" panose="020B0604020202020204" pitchFamily="34" charset="0"/>
              </a:rPr>
              <a:t>typedef</a:t>
            </a:r>
            <a:endParaRPr lang="en-US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sz="2400" dirty="0">
                <a:cs typeface="Arial" panose="020B0604020202020204" pitchFamily="34" charset="0"/>
              </a:rPr>
              <a:t>定义一种类型的别名</a:t>
            </a:r>
            <a:endParaRPr lang="en-US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altLang="en-US" sz="2400" dirty="0">
                <a:cs typeface="Arial" panose="020B0604020202020204" pitchFamily="34" charset="0"/>
              </a:rPr>
              <a:t>常用：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typedef long long int;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typedef struct student student;</a:t>
            </a:r>
            <a:endParaRPr lang="en-US" altLang="zh-CN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结构体初始化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400" dirty="0">
                <a:cs typeface="Arial" panose="020B0604020202020204" pitchFamily="34" charset="0"/>
              </a:rPr>
              <a:t>方式一：声明时初始化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struct student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{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int age;  /*年龄*/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float score; /*分数*/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char sex;   /*性别*/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} </a:t>
            </a:r>
            <a:r>
              <a:rPr lang="zh-CN" altLang="en-US" sz="2400" dirty="0">
                <a:cs typeface="Arial" panose="020B0604020202020204" pitchFamily="34" charset="0"/>
              </a:rPr>
              <a:t>；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     struct student </a:t>
            </a:r>
            <a:r>
              <a:rPr lang="en-US" altLang="zh-CN" sz="2400" dirty="0">
                <a:cs typeface="Arial" panose="020B0604020202020204" pitchFamily="34" charset="0"/>
              </a:rPr>
              <a:t>zeng={20,100,’m’} ; </a:t>
            </a:r>
            <a:endParaRPr lang="en-US" altLang="zh-CN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结构体初始化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400" dirty="0">
                <a:cs typeface="Arial" panose="020B0604020202020204" pitchFamily="34" charset="0"/>
              </a:rPr>
              <a:t>方式二：声明后初始化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struct student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{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int age;  /*年龄*/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float score; /*分数*/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char sex;   /*性别*/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} </a:t>
            </a:r>
            <a:r>
              <a:rPr lang="zh-CN" altLang="en-US" sz="2400" dirty="0">
                <a:cs typeface="Arial" panose="020B0604020202020204" pitchFamily="34" charset="0"/>
              </a:rPr>
              <a:t>；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     struct student </a:t>
            </a:r>
            <a:r>
              <a:rPr lang="en-US" altLang="zh-CN" sz="2400" dirty="0">
                <a:cs typeface="Arial" panose="020B0604020202020204" pitchFamily="34" charset="0"/>
              </a:rPr>
              <a:t>zeng; 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zeng.age=20;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// </a:t>
            </a:r>
            <a:r>
              <a:rPr lang="zh-CN" altLang="en-US" sz="2400" dirty="0">
                <a:cs typeface="Arial" panose="020B0604020202020204" pitchFamily="34" charset="0"/>
                <a:sym typeface="+mn-ea"/>
              </a:rPr>
              <a:t>错误的：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zeng={20,100,’m’} ;</a:t>
            </a:r>
            <a:endParaRPr lang="en-US" altLang="zh-CN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结构体成员访问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400" dirty="0">
                <a:cs typeface="Arial" panose="020B0604020202020204" pitchFamily="34" charset="0"/>
              </a:rPr>
              <a:t>方式一：直接通过结构体访问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struct student</a:t>
            </a:r>
            <a:endParaRPr lang="en-US" altLang="zh-CN" sz="2400" dirty="0">
              <a:cs typeface="Arial" panose="020B0604020202020204" pitchFamily="34" charset="0"/>
              <a:sym typeface="+mn-ea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{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int age;  /*年龄*/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float score; /*分数*/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char sex;   /*性别*/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} zeng={20,100,’m’} ; </a:t>
            </a:r>
            <a:endParaRPr lang="en-US" altLang="zh-CN" sz="2400" dirty="0">
              <a:cs typeface="Arial" panose="020B0604020202020204" pitchFamily="34" charset="0"/>
              <a:sym typeface="+mn-ea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printf("年龄：%d 分数：%.2f 性别：%c\n",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zeng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.age,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zeng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.score,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zeng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.sex );</a:t>
            </a:r>
            <a:endParaRPr lang="en-US" altLang="zh-CN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结构体成员访问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400" dirty="0">
                <a:cs typeface="Arial" panose="020B0604020202020204" pitchFamily="34" charset="0"/>
              </a:rPr>
              <a:t>方式二：通过结构体指针访问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struct student</a:t>
            </a:r>
            <a:endParaRPr lang="en-US" altLang="zh-CN" sz="2400" dirty="0">
              <a:cs typeface="Arial" panose="020B0604020202020204" pitchFamily="34" charset="0"/>
              <a:sym typeface="+mn-ea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{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int age;  /*年龄*/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float score; /*分数*/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char sex;   /*性别*/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} zeng={20,100,’m’} ; </a:t>
            </a:r>
            <a:endParaRPr lang="en-US" altLang="zh-CN" sz="2400" dirty="0">
              <a:cs typeface="Arial" panose="020B0604020202020204" pitchFamily="34" charset="0"/>
              <a:sym typeface="+mn-ea"/>
            </a:endParaRPr>
          </a:p>
          <a:p>
            <a:pPr marL="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struct student* handsome_man=&amp;zeng;</a:t>
            </a:r>
            <a:endParaRPr lang="en-US" altLang="zh-CN" sz="2400" dirty="0">
              <a:cs typeface="Arial" panose="020B0604020202020204" pitchFamily="34" charset="0"/>
              <a:sym typeface="+mn-ea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printf("年龄：%d \n",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handsome_man-&gt;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age);</a:t>
            </a:r>
            <a:endParaRPr lang="en-US" altLang="zh-CN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结构体长度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cs typeface="Arial" panose="020B0604020202020204" pitchFamily="34" charset="0"/>
              </a:rPr>
              <a:t>内存对齐</a:t>
            </a: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cs typeface="Arial" panose="020B0604020202020204" pitchFamily="34" charset="0"/>
              </a:rPr>
              <a:t>内存对齐的目的是确保数据在内存中存放时满足</a:t>
            </a:r>
            <a:r>
              <a:rPr lang="zh-CN" sz="2400" b="1" dirty="0">
                <a:cs typeface="Arial" panose="020B0604020202020204" pitchFamily="34" charset="0"/>
              </a:rPr>
              <a:t>硬件架构</a:t>
            </a:r>
            <a:r>
              <a:rPr lang="zh-CN" sz="2400" dirty="0">
                <a:cs typeface="Arial" panose="020B0604020202020204" pitchFamily="34" charset="0"/>
              </a:rPr>
              <a:t>的要求，从而</a:t>
            </a:r>
            <a:r>
              <a:rPr lang="zh-CN" sz="2400" b="1" dirty="0">
                <a:cs typeface="Arial" panose="020B0604020202020204" pitchFamily="34" charset="0"/>
              </a:rPr>
              <a:t>优化</a:t>
            </a:r>
            <a:r>
              <a:rPr lang="zh-CN" sz="2400" dirty="0">
                <a:cs typeface="Arial" panose="020B0604020202020204" pitchFamily="34" charset="0"/>
              </a:rPr>
              <a:t>内存访问速度，避免因不对齐而导致的性能损失或错误。</a:t>
            </a: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041400" y="2907030"/>
          <a:ext cx="5057140" cy="145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285"/>
                <a:gridCol w="1264285"/>
                <a:gridCol w="1264285"/>
                <a:gridCol w="1264285"/>
              </a:tblGrid>
              <a:tr h="5778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char</a:t>
                      </a:r>
                      <a:endParaRPr lang="en-US" altLang="zh-CN"/>
                    </a:p>
                  </a:txBody>
                  <a:tcPr/>
                </a:tc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int</a:t>
                      </a:r>
                      <a:r>
                        <a:rPr lang="zh-CN" altLang="en-US"/>
                        <a:t>（前三个字节）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8750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int</a:t>
                      </a:r>
                      <a:r>
                        <a:rPr lang="zh-CN" altLang="en-US"/>
                        <a:t>（最后一个字节）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391910" y="2907030"/>
          <a:ext cx="4859020" cy="145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755"/>
                <a:gridCol w="1214755"/>
                <a:gridCol w="1214755"/>
                <a:gridCol w="1214755"/>
              </a:tblGrid>
              <a:tr h="7270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char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727075"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int</a:t>
                      </a:r>
                      <a:endParaRPr lang="en-US" altLang="zh-CN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664200" y="4869180"/>
            <a:ext cx="1226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硬件架构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结构体长度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cs typeface="Arial" panose="020B0604020202020204" pitchFamily="34" charset="0"/>
              </a:rPr>
              <a:t>内存对齐</a:t>
            </a: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cs typeface="Arial" panose="020B0604020202020204" pitchFamily="34" charset="0"/>
              </a:rPr>
              <a:t>内存对齐的目的是确保数据在内存中存放时满足</a:t>
            </a:r>
            <a:r>
              <a:rPr lang="zh-CN" sz="2400" b="1" dirty="0">
                <a:cs typeface="Arial" panose="020B0604020202020204" pitchFamily="34" charset="0"/>
              </a:rPr>
              <a:t>硬件架构</a:t>
            </a:r>
            <a:r>
              <a:rPr lang="zh-CN" sz="2400" dirty="0">
                <a:cs typeface="Arial" panose="020B0604020202020204" pitchFamily="34" charset="0"/>
              </a:rPr>
              <a:t>的要求，从而</a:t>
            </a:r>
            <a:r>
              <a:rPr lang="zh-CN" sz="2400" b="1" dirty="0">
                <a:cs typeface="Arial" panose="020B0604020202020204" pitchFamily="34" charset="0"/>
              </a:rPr>
              <a:t>优化</a:t>
            </a:r>
            <a:r>
              <a:rPr lang="zh-CN" sz="2400" dirty="0">
                <a:cs typeface="Arial" panose="020B0604020202020204" pitchFamily="34" charset="0"/>
              </a:rPr>
              <a:t>内存访问速度，避免因不对齐而导致的性能损失或错误。</a:t>
            </a: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cs typeface="Arial" panose="020B0604020202020204" pitchFamily="34" charset="0"/>
              </a:rPr>
              <a:t>多数情况和最长的对齐</a:t>
            </a:r>
            <a:endParaRPr lang="zh-CN" sz="2400" dirty="0"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041400" y="2907030"/>
          <a:ext cx="5057140" cy="145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285"/>
                <a:gridCol w="1264285"/>
                <a:gridCol w="1264285"/>
                <a:gridCol w="1264285"/>
              </a:tblGrid>
              <a:tr h="5778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char</a:t>
                      </a:r>
                      <a:endParaRPr lang="en-US" altLang="zh-CN"/>
                    </a:p>
                  </a:txBody>
                  <a:tcPr/>
                </a:tc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int</a:t>
                      </a:r>
                      <a:r>
                        <a:rPr lang="zh-CN" altLang="en-US"/>
                        <a:t>（前三个字节）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8750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int</a:t>
                      </a:r>
                      <a:r>
                        <a:rPr lang="zh-CN" altLang="en-US"/>
                        <a:t>（最后一个字节）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391910" y="2907030"/>
          <a:ext cx="4859020" cy="145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755"/>
                <a:gridCol w="1214755"/>
                <a:gridCol w="1214755"/>
                <a:gridCol w="1214755"/>
              </a:tblGrid>
              <a:tr h="7270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char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727075"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int</a:t>
                      </a:r>
                      <a:endParaRPr lang="en-US" altLang="zh-CN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664200" y="4869180"/>
            <a:ext cx="1226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硬件架构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811306" y="1164325"/>
            <a:ext cx="10613286" cy="2389365"/>
          </a:xfrm>
        </p:spPr>
        <p:txBody>
          <a:bodyPr rtlCol="0">
            <a:noAutofit/>
          </a:bodyPr>
          <a:lstStyle/>
          <a:p>
            <a:pPr rtl="0"/>
            <a:r>
              <a:rPr lang="zh-CN" altLang="en-US" sz="4600" dirty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链表</a:t>
            </a:r>
            <a:br>
              <a:rPr lang="zh-CN" sz="460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sz="4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链表（介绍）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cs typeface="Arial" panose="020B0604020202020204" pitchFamily="34" charset="0"/>
              </a:rPr>
              <a:t>为什么需要链表？</a:t>
            </a: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cs typeface="Arial" panose="020B0604020202020204" pitchFamily="34" charset="0"/>
              </a:rPr>
              <a:t>动态内存分配，节省内存，更加灵活</a:t>
            </a:r>
            <a:r>
              <a:rPr lang="zh-CN" sz="2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（比动态规划更节省内存）</a:t>
            </a:r>
            <a:endParaRPr lang="zh-CN" sz="24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811306" y="1164325"/>
            <a:ext cx="10613286" cy="2389365"/>
          </a:xfrm>
        </p:spPr>
        <p:txBody>
          <a:bodyPr rtlCol="0">
            <a:noAutofit/>
          </a:bodyPr>
          <a:lstStyle/>
          <a:p>
            <a:pPr rtl="0"/>
            <a:r>
              <a:rPr lang="zh-CN" altLang="en-US" sz="4600" dirty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内存的动态规划</a:t>
            </a:r>
            <a:br>
              <a:rPr lang="zh-CN" sz="460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sz="4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链表（介绍）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cs typeface="Arial" panose="020B0604020202020204" pitchFamily="34" charset="0"/>
              </a:rPr>
              <a:t>为什么需要链表？</a:t>
            </a: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cs typeface="Arial" panose="020B0604020202020204" pitchFamily="34" charset="0"/>
              </a:rPr>
              <a:t>动态内存分配，节省内存，更加灵活</a:t>
            </a:r>
            <a:endParaRPr lang="zh-CN" sz="2400" dirty="0">
              <a:cs typeface="Arial" panose="020B0604020202020204" pitchFamily="34" charset="0"/>
            </a:endParaRPr>
          </a:p>
          <a:p>
            <a:pPr marL="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     </a:t>
            </a:r>
            <a:r>
              <a:rPr lang="zh-CN" sz="2400" dirty="0">
                <a:cs typeface="Arial" panose="020B0604020202020204" pitchFamily="34" charset="0"/>
                <a:sym typeface="+mn-ea"/>
              </a:rPr>
              <a:t>高效插入和删除</a:t>
            </a: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链表（介绍）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cs typeface="Arial" panose="020B0604020202020204" pitchFamily="34" charset="0"/>
              </a:rPr>
              <a:t>链表由一系列节点组成，每个节点包含两部分：数据部分和指向下一个节点的指针（或引用）</a:t>
            </a: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cs typeface="Arial" panose="020B0604020202020204" pitchFamily="34" charset="0"/>
              </a:rPr>
              <a:t>分类：</a:t>
            </a: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b="1" dirty="0">
                <a:cs typeface="Arial" panose="020B0604020202020204" pitchFamily="34" charset="0"/>
              </a:rPr>
              <a:t>单向链表</a:t>
            </a:r>
            <a:r>
              <a:rPr lang="zh-CN" sz="2400" dirty="0">
                <a:cs typeface="Arial" panose="020B0604020202020204" pitchFamily="34" charset="0"/>
              </a:rPr>
              <a:t>：每个节点只包含指向下一个节点的指针。</a:t>
            </a: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cs typeface="Arial" panose="020B0604020202020204" pitchFamily="34" charset="0"/>
              </a:rPr>
              <a:t>双向链表：每个节点包含两个指针，一个指向下一个节点，一个指向前一个节点。</a:t>
            </a:r>
            <a:endParaRPr lang="zh-CN" sz="2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cs typeface="Arial" panose="020B0604020202020204" pitchFamily="34" charset="0"/>
              </a:rPr>
              <a:t>循环链表：最后一个节点的指针指向第一个节点，形成一个环。</a:t>
            </a:r>
            <a:endParaRPr lang="zh-CN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链表（创建）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solidFill>
                  <a:schemeClr val="tx1"/>
                </a:solidFill>
                <a:cs typeface="Arial" panose="020B0604020202020204" pitchFamily="34" charset="0"/>
              </a:rPr>
              <a:t>创建节点</a:t>
            </a:r>
            <a:endParaRPr lang="zh-CN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struct </a:t>
            </a:r>
            <a:r>
              <a:rPr lang="en-US" sz="2400" dirty="0">
                <a:cs typeface="Arial" panose="020B0604020202020204" pitchFamily="34" charset="0"/>
                <a:sym typeface="+mn-ea"/>
              </a:rPr>
              <a:t>Node</a:t>
            </a:r>
            <a:endParaRPr lang="en-US" sz="2400" dirty="0">
              <a:cs typeface="Arial" panose="020B0604020202020204" pitchFamily="34" charset="0"/>
              <a:sym typeface="+mn-ea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{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int data;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struct Node* next;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};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                                                               Node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231765" y="1700530"/>
          <a:ext cx="2862580" cy="188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580"/>
              </a:tblGrid>
              <a:tr h="94107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data</a:t>
                      </a:r>
                      <a:endParaRPr lang="en-US" altLang="zh-CN"/>
                    </a:p>
                  </a:txBody>
                  <a:tcPr/>
                </a:tc>
              </a:tr>
              <a:tr h="94107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next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链表（创建）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solidFill>
                  <a:schemeClr val="tx1"/>
                </a:solidFill>
                <a:cs typeface="Arial" panose="020B0604020202020204" pitchFamily="34" charset="0"/>
              </a:rPr>
              <a:t>创建链表</a:t>
            </a:r>
            <a:r>
              <a:rPr lang="en-US" altLang="zh-CN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（可以一起写一写）</a:t>
            </a:r>
            <a:endParaRPr lang="zh-CN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cs typeface="Arial" panose="020B0604020202020204" pitchFamily="34" charset="0"/>
              </a:rPr>
              <a:t>struct Node* create(int n) {</a:t>
            </a:r>
            <a:endParaRPr lang="en-US" sz="1400" dirty="0"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cs typeface="Arial" panose="020B0604020202020204" pitchFamily="34" charset="0"/>
              </a:rPr>
              <a:t>	struct Node* head = NULL;</a:t>
            </a:r>
            <a:endParaRPr lang="en-US" sz="1400" dirty="0"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cs typeface="Arial" panose="020B0604020202020204" pitchFamily="34" charset="0"/>
              </a:rPr>
              <a:t>	struct Node* p = NULL;</a:t>
            </a:r>
            <a:endParaRPr lang="en-US" sz="1400" dirty="0"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cs typeface="Arial" panose="020B0604020202020204" pitchFamily="34" charset="0"/>
              </a:rPr>
              <a:t>	struct Node* node = NULL;</a:t>
            </a:r>
            <a:endParaRPr lang="en-US" sz="1400" dirty="0"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cs typeface="Arial" panose="020B0604020202020204" pitchFamily="34" charset="0"/>
              </a:rPr>
              <a:t>	head = (struct Node*)malloc(sizeof(struct Node));</a:t>
            </a:r>
            <a:endParaRPr lang="en-US" sz="1400" dirty="0"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cs typeface="Arial" panose="020B0604020202020204" pitchFamily="34" charset="0"/>
              </a:rPr>
              <a:t>	p = head;</a:t>
            </a:r>
            <a:endParaRPr lang="en-US" sz="1400" dirty="0"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cs typeface="Arial" panose="020B0604020202020204" pitchFamily="34" charset="0"/>
              </a:rPr>
              <a:t>	for (int i = 0; i &lt; n; i++) {</a:t>
            </a:r>
            <a:endParaRPr lang="en-US" sz="1400" dirty="0"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cs typeface="Arial" panose="020B0604020202020204" pitchFamily="34" charset="0"/>
              </a:rPr>
              <a:t>		node = (struct Node*)malloc(sizeof(struct Node));</a:t>
            </a:r>
            <a:endParaRPr lang="en-US" sz="1400" dirty="0"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cs typeface="Arial" panose="020B0604020202020204" pitchFamily="34" charset="0"/>
              </a:rPr>
              <a:t>		scanf("%d", &amp;node-&gt;data);</a:t>
            </a:r>
            <a:endParaRPr lang="en-US" sz="1400" dirty="0"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cs typeface="Arial" panose="020B0604020202020204" pitchFamily="34" charset="0"/>
              </a:rPr>
              <a:t>		p-&gt;next = node;</a:t>
            </a:r>
            <a:endParaRPr lang="en-US" sz="1400" dirty="0"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cs typeface="Arial" panose="020B0604020202020204" pitchFamily="34" charset="0"/>
              </a:rPr>
              <a:t>		p = node;</a:t>
            </a:r>
            <a:endParaRPr lang="en-US" sz="1400" dirty="0"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cs typeface="Arial" panose="020B0604020202020204" pitchFamily="34" charset="0"/>
              </a:rPr>
              <a:t>	}</a:t>
            </a:r>
            <a:endParaRPr lang="en-US" sz="1400" dirty="0"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cs typeface="Arial" panose="020B0604020202020204" pitchFamily="34" charset="0"/>
              </a:rPr>
              <a:t>	p-&gt;next = NULL;</a:t>
            </a:r>
            <a:endParaRPr lang="en-US" sz="1400" dirty="0"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200" dirty="0">
                <a:cs typeface="Arial" panose="020B0604020202020204" pitchFamily="34" charset="0"/>
              </a:rPr>
              <a:t>return head;</a:t>
            </a:r>
            <a:endParaRPr lang="en-US" sz="1200" dirty="0"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cs typeface="Arial" panose="020B0604020202020204" pitchFamily="34" charset="0"/>
              </a:rPr>
              <a:t>}</a:t>
            </a:r>
            <a:endParaRPr lang="en-US" sz="1400" dirty="0"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7575" y="1268730"/>
            <a:ext cx="6976110" cy="127571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链表（增删改查）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solidFill>
                  <a:schemeClr val="tx1"/>
                </a:solidFill>
                <a:cs typeface="Arial" panose="020B0604020202020204" pitchFamily="34" charset="0"/>
              </a:rPr>
              <a:t>查找元素（修改元素）</a:t>
            </a:r>
            <a:endParaRPr lang="zh-CN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solidFill>
                  <a:schemeClr val="tx1"/>
                </a:solidFill>
                <a:cs typeface="Arial" panose="020B0604020202020204" pitchFamily="34" charset="0"/>
              </a:rPr>
              <a:t>链表的存储在内存当中是不连续的</a:t>
            </a:r>
            <a:r>
              <a:rPr lang="en-US" altLang="zh-CN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每次都要从头开始找</a:t>
            </a:r>
            <a:endParaRPr lang="zh-CN" alt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struct Node*(int n,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struct Node* head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){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struct Node* p=head;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if(p-&gt;data==n) return p;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else{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while(p-&gt;next!=NULL){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914400" lvl="2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p=p-&gt;next;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914400" lvl="3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if(p-&gt;data==n) return p;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914400" lvl="2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}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914400" lvl="2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return NULL;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lvl="1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}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7575" y="2924810"/>
            <a:ext cx="6976110" cy="127571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链表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（增删改查）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solidFill>
                  <a:schemeClr val="tx1"/>
                </a:solidFill>
                <a:cs typeface="Arial" panose="020B0604020202020204" pitchFamily="34" charset="0"/>
              </a:rPr>
              <a:t>插入元素</a:t>
            </a:r>
            <a:endParaRPr lang="zh-CN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前一个节点是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，后一个节点是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q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......                                                                                                                        ......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node-&gt;next=p-&gt;next;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p-&gt;next=node;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(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能否对调？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135505" y="2204720"/>
          <a:ext cx="3168650" cy="68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/>
                <a:gridCol w="1584325"/>
              </a:tblGrid>
              <a:tr h="6838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data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next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6167755" y="2204720"/>
          <a:ext cx="3168650" cy="68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/>
                <a:gridCol w="1584325"/>
              </a:tblGrid>
              <a:tr h="6838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data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next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4224020" y="3213100"/>
          <a:ext cx="3168650" cy="68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/>
                <a:gridCol w="1584325"/>
              </a:tblGrid>
              <a:tr h="6838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data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next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直接箭头连接符 6"/>
          <p:cNvCxnSpPr>
            <a:stCxn id="4" idx="3"/>
            <a:endCxn id="5" idx="1"/>
          </p:cNvCxnSpPr>
          <p:nvPr/>
        </p:nvCxnSpPr>
        <p:spPr>
          <a:xfrm>
            <a:off x="5304155" y="2546985"/>
            <a:ext cx="863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571875" y="2997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7607935" y="2997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5482590" y="41490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node</a:t>
            </a:r>
            <a:endParaRPr lang="en-US" altLang="zh-CN"/>
          </a:p>
        </p:txBody>
      </p:sp>
      <p:cxnSp>
        <p:nvCxnSpPr>
          <p:cNvPr id="11" name="直接箭头连接符 10"/>
          <p:cNvCxnSpPr>
            <a:endCxn id="4" idx="1"/>
          </p:cNvCxnSpPr>
          <p:nvPr/>
        </p:nvCxnSpPr>
        <p:spPr>
          <a:xfrm flipV="1">
            <a:off x="1487170" y="2546985"/>
            <a:ext cx="648335" cy="17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5" idx="3"/>
          </p:cNvCxnSpPr>
          <p:nvPr/>
        </p:nvCxnSpPr>
        <p:spPr>
          <a:xfrm>
            <a:off x="9336405" y="2546985"/>
            <a:ext cx="720090" cy="17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链表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（增删改查）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solidFill>
                  <a:schemeClr val="tx1"/>
                </a:solidFill>
                <a:cs typeface="Arial" panose="020B0604020202020204" pitchFamily="34" charset="0"/>
              </a:rPr>
              <a:t>删除元素</a:t>
            </a:r>
            <a:endParaRPr lang="zh-CN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前一个节点是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，后一个节点是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q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......                                                                                                                        ......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p-&gt;next=node-&gt;next;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free(node);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node=NULL;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135505" y="2204720"/>
          <a:ext cx="3168650" cy="68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/>
                <a:gridCol w="1584325"/>
              </a:tblGrid>
              <a:tr h="6838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data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next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6167755" y="2204720"/>
          <a:ext cx="3168650" cy="68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/>
                <a:gridCol w="1584325"/>
              </a:tblGrid>
              <a:tr h="6838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data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next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4224020" y="3213100"/>
          <a:ext cx="3168650" cy="68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/>
                <a:gridCol w="1584325"/>
              </a:tblGrid>
              <a:tr h="6838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data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next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571875" y="2997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7607935" y="2997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5482590" y="41490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node</a:t>
            </a:r>
            <a:endParaRPr lang="en-US" altLang="zh-CN"/>
          </a:p>
        </p:txBody>
      </p:sp>
      <p:cxnSp>
        <p:nvCxnSpPr>
          <p:cNvPr id="11" name="直接箭头连接符 10"/>
          <p:cNvCxnSpPr>
            <a:endCxn id="4" idx="1"/>
          </p:cNvCxnSpPr>
          <p:nvPr/>
        </p:nvCxnSpPr>
        <p:spPr>
          <a:xfrm flipV="1">
            <a:off x="1487170" y="2546985"/>
            <a:ext cx="648335" cy="17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5" idx="3"/>
          </p:cNvCxnSpPr>
          <p:nvPr/>
        </p:nvCxnSpPr>
        <p:spPr>
          <a:xfrm>
            <a:off x="9336405" y="2546985"/>
            <a:ext cx="720090" cy="17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850130" y="2877185"/>
            <a:ext cx="453390" cy="335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6334125" y="2924810"/>
            <a:ext cx="337820" cy="29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链表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（补充）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solidFill>
                  <a:schemeClr val="tx1"/>
                </a:solidFill>
                <a:cs typeface="Arial" panose="020B0604020202020204" pitchFamily="34" charset="0"/>
              </a:rPr>
              <a:t>双向链表</a:t>
            </a:r>
            <a:endParaRPr lang="zh-CN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solidFill>
                  <a:schemeClr val="tx1"/>
                </a:solidFill>
                <a:cs typeface="Arial" panose="020B0604020202020204" pitchFamily="34" charset="0"/>
              </a:rPr>
              <a:t>循环链表</a:t>
            </a:r>
            <a:endParaRPr lang="zh-CN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400" dirty="0">
                <a:solidFill>
                  <a:schemeClr val="tx1"/>
                </a:solidFill>
                <a:cs typeface="Arial" panose="020B0604020202020204" pitchFamily="34" charset="0"/>
              </a:rPr>
              <a:t>最后一个结点的</a:t>
            </a:r>
            <a:r>
              <a:rPr lang="en-US" altLang="zh-CN" sz="2400" dirty="0">
                <a:solidFill>
                  <a:schemeClr val="tx1"/>
                </a:solidFill>
                <a:cs typeface="Arial" panose="020B0604020202020204" pitchFamily="34" charset="0"/>
              </a:rPr>
              <a:t>next</a:t>
            </a:r>
            <a:r>
              <a:rPr lang="zh-CN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指向头结点</a:t>
            </a:r>
            <a:endParaRPr lang="zh-CN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63340" y="2997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8759825" y="2997200"/>
            <a:ext cx="1528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</a:t>
            </a:r>
            <a:endParaRPr lang="en-US" altLang="zh-CN"/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2063115" y="2110740"/>
          <a:ext cx="3905250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/>
                <a:gridCol w="1301750"/>
                <a:gridCol w="1301750"/>
              </a:tblGrid>
              <a:tr h="7086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pre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data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next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表格 14"/>
          <p:cNvGraphicFramePr/>
          <p:nvPr>
            <p:custDataLst>
              <p:tags r:id="rId2"/>
            </p:custDataLst>
          </p:nvPr>
        </p:nvGraphicFramePr>
        <p:xfrm>
          <a:off x="6887845" y="2060575"/>
          <a:ext cx="3905250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/>
                <a:gridCol w="1301750"/>
                <a:gridCol w="1301750"/>
              </a:tblGrid>
              <a:tr h="7086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pre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data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next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直接箭头连接符 15"/>
          <p:cNvCxnSpPr/>
          <p:nvPr/>
        </p:nvCxnSpPr>
        <p:spPr>
          <a:xfrm flipV="1">
            <a:off x="5958205" y="2204720"/>
            <a:ext cx="929640" cy="35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5951855" y="2522855"/>
            <a:ext cx="961390" cy="4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1133475" y="2296160"/>
            <a:ext cx="929640" cy="35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1127125" y="2614295"/>
            <a:ext cx="961390" cy="4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10776585" y="2169160"/>
            <a:ext cx="929640" cy="35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10770235" y="2487295"/>
            <a:ext cx="961390" cy="4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811306" y="1164325"/>
            <a:ext cx="10613286" cy="2389365"/>
          </a:xfrm>
        </p:spPr>
        <p:txBody>
          <a:bodyPr rtlCol="0">
            <a:noAutofit/>
          </a:bodyPr>
          <a:lstStyle/>
          <a:p>
            <a:pPr rtl="0"/>
            <a:r>
              <a:rPr lang="en-US" altLang="zh-CN" sz="4600" dirty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C</a:t>
            </a:r>
            <a:r>
              <a:rPr lang="zh-CN" altLang="en-US" sz="4600" dirty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语言总复习</a:t>
            </a:r>
            <a:br>
              <a:rPr lang="zh-CN" sz="460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sz="4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altLang="zh-CN" sz="4800" dirty="0">
                <a:cs typeface="Arial" panose="020B0604020202020204" pitchFamily="34" charset="0"/>
                <a:sym typeface="+mn-ea"/>
              </a:rPr>
              <a:t>C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语言特点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性能高效</a:t>
            </a:r>
            <a:endParaRPr 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接近硬件</a:t>
            </a:r>
            <a:endParaRPr 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速度快</a:t>
            </a:r>
            <a:endParaRPr 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无论是程序设计竞赛还是学单片机，都很重要</a:t>
            </a:r>
            <a:endParaRPr 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lvl="1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模块化</a:t>
            </a:r>
            <a:endParaRPr 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提高代码可读性、复用性、可维护性</a:t>
            </a:r>
            <a:endParaRPr 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理论上是万能的</a:t>
            </a:r>
            <a:endParaRPr 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可以自己造轮子</a:t>
            </a:r>
            <a:endParaRPr 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C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语言能帮助我们更好地理解和控制代码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自学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Python</a:t>
            </a: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用来打数模竞赛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只花了一个下午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内存的动态规划</a:t>
            </a:r>
            <a:endParaRPr lang="zh-CN" altLang="en-US" sz="4800" dirty="0"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263" y="892714"/>
            <a:ext cx="11437474" cy="5072571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· </a:t>
            </a:r>
            <a:r>
              <a:rPr lang="zh-CN" sz="2400" dirty="0">
                <a:cs typeface="Arial" panose="020B0604020202020204" pitchFamily="34" charset="0"/>
              </a:rPr>
              <a:t>首先</a:t>
            </a:r>
            <a:r>
              <a:rPr lang="en-US" altLang="zh-CN" sz="2400" dirty="0">
                <a:cs typeface="Arial" panose="020B0604020202020204" pitchFamily="34" charset="0"/>
              </a:rPr>
              <a:t> </a:t>
            </a:r>
            <a:r>
              <a:rPr lang="zh-CN" altLang="en-US" sz="2400" dirty="0">
                <a:cs typeface="Arial" panose="020B0604020202020204" pitchFamily="34" charset="0"/>
              </a:rPr>
              <a:t>为什么需要内存的动态规划</a:t>
            </a:r>
            <a:r>
              <a:rPr lang="en-US" altLang="zh-CN" sz="2400" dirty="0">
                <a:cs typeface="Arial" panose="020B0604020202020204" pitchFamily="34" charset="0"/>
              </a:rPr>
              <a:t>?  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不是</a:t>
            </a: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dp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en-US" altLang="zh-CN" sz="24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变量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常用变量：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· bool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· char 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· int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· long long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· float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· double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变量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表示范围：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· int 10^9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· long long 10^18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· float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小数点后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7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位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· double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小数点后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15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位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对浮点数判断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float a=1.2345678;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//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错误写法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 if(a==1.2345678){}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if(a-1.2345678&lt;1e-7){}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变量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整数数字默认是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int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小数数字默认是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double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字符串默认是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const char*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为什么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char* ch=”114514”;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可以呢？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变量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整数数字默认是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int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小数数字默认是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double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字符串默认是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const char*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为什么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char* ch=”114514”;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可以呢？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历史遗留问题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实际上用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ch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仍然不可修改字符串的内容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前缀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const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：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总是用来修饰后面的东西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非常的可以赋值给常的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常的不能赋值给非常的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int x=10,int y=20;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const int* a=&amp;x ; // a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可以修改，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a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指向的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int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值不能修改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a=&amp;y;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//*a=20;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int* const a=&amp;x;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//a=&amp;y;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*a=20;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前缀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54482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extern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：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具有外部链接性，即可以被其他文件访问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，跨文件使用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常在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.h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文件中使用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前缀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static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：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作用：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对局部变量：扩展其生命周期，整个程序运行期间有效，但其作用域仍仅限于声明所在的函数。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对全局变量或函数：限制其作用域，仅在声明所在的文件内可见（即内部链接性）。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示例：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void func() {</a:t>
            </a:r>
            <a:endParaRPr lang="en-US" sz="14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   static int count = 0;  // 静态局部变量，生命周期为整个程序 </a:t>
            </a:r>
            <a:r>
              <a:rPr lang="zh-CN" altLang="en-US" sz="14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只在创建时初始化</a:t>
            </a:r>
            <a:r>
              <a:rPr lang="en-US" altLang="zh-CN" sz="14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14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后续不再初始化</a:t>
            </a:r>
            <a:endParaRPr lang="en-US" sz="14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   count++;</a:t>
            </a:r>
            <a:endParaRPr lang="en-US" sz="14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   printf("%d\n", count);</a:t>
            </a:r>
            <a:endParaRPr lang="en-US" sz="14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}</a:t>
            </a:r>
            <a:endParaRPr lang="en-US" sz="14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int main() {</a:t>
            </a:r>
            <a:endParaRPr lang="en-US" sz="14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   func();  // 输出 1</a:t>
            </a:r>
            <a:endParaRPr lang="en-US" sz="14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   func();  // 输出 2</a:t>
            </a:r>
            <a:endParaRPr lang="en-US" sz="14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}</a:t>
            </a:r>
            <a:endParaRPr lang="en-US" sz="14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变量作用域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局部变量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{}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内为其作用域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全局变量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在该文件中都可以使用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对于同名变量，小作用域的变量会在其作用域中覆盖大作用域的变量。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变量生命周期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生命周期在其作用域内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创建时开始，函数调用结束时释放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static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字符串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8945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字符串在c语言中有两种形式char*和char[]，这里简单分辨下两者之间的不同。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“HelloWorld!”是字符串常量，实质是指向常字符的指针，不可修改。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char* c1=”HelloWorld!”中，c1指向代码段中的常量，只读不写，且常量相同，指向的地址也相同。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char c2[]=”HelloWorld!”中，c2指向堆栈段中的数据，可读可写，相当于把代码端的数据拷贝了出来。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内存的动态规划</a:t>
            </a:r>
            <a:endParaRPr lang="zh-CN" altLang="en-US" sz="4800" dirty="0"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263" y="892714"/>
            <a:ext cx="11437474" cy="5072571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· </a:t>
            </a:r>
            <a:r>
              <a:rPr lang="zh-CN" sz="2400" dirty="0">
                <a:cs typeface="Arial" panose="020B0604020202020204" pitchFamily="34" charset="0"/>
              </a:rPr>
              <a:t>首先</a:t>
            </a:r>
            <a:r>
              <a:rPr lang="en-US" altLang="zh-CN" sz="2400" dirty="0">
                <a:cs typeface="Arial" panose="020B0604020202020204" pitchFamily="34" charset="0"/>
              </a:rPr>
              <a:t> </a:t>
            </a:r>
            <a:r>
              <a:rPr lang="zh-CN" altLang="en-US" sz="2400" dirty="0">
                <a:cs typeface="Arial" panose="020B0604020202020204" pitchFamily="34" charset="0"/>
                <a:sym typeface="+mn-ea"/>
              </a:rPr>
              <a:t>为什么需要内存的动态规划</a:t>
            </a:r>
            <a:r>
              <a:rPr lang="en-US" altLang="zh-CN" sz="2400" dirty="0">
                <a:cs typeface="Arial" panose="020B0604020202020204" pitchFamily="34" charset="0"/>
              </a:rPr>
              <a:t>?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sym typeface="+mn-ea"/>
              </a:rPr>
              <a:t>不是</a:t>
            </a: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sym typeface="+mn-ea"/>
              </a:rPr>
              <a:t>dp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2400" dirty="0">
                <a:cs typeface="Arial" panose="020B0604020202020204" pitchFamily="34" charset="0"/>
                <a:sym typeface="+mn-ea"/>
              </a:rPr>
              <a:t>静态数组：编译时分配内存，大小固定。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altLang="en-US" sz="2400" dirty="0"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                  </a:t>
            </a:r>
            <a:r>
              <a:rPr lang="zh-CN" altLang="en-US" sz="2400" dirty="0">
                <a:cs typeface="Arial" panose="020B0604020202020204" pitchFamily="34" charset="0"/>
                <a:sym typeface="+mn-ea"/>
              </a:rPr>
              <a:t>有可能造成内存溢出或浪费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   int a[10] &amp; int a[1000000000000]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  </a:t>
            </a:r>
            <a:endParaRPr lang="zh-CN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字符串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头文件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#include&lt;string.h&gt;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strlen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strcat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strcmp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strcpy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字符串（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strlen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）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头文件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#include&lt;string.h&gt;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size_t strlen(const char *str);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str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：指向一个以 \0 结尾的字符串。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返回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字符串的长度（不包括终止字符 \0）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字符串（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strcat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）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头文件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#include&lt;string.h&gt;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char *strcat(char *dest, const char *src);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dest：目标字符串，必须有足够的空间容纳追加的字符串。</a:t>
            </a:r>
            <a:r>
              <a:rPr 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（否则会溢出）</a:t>
            </a:r>
            <a:endParaRPr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src：要追加的字符串。</a:t>
            </a:r>
            <a:endParaRPr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将一个字符串追加到另一个字符串的末尾。返回目标字符串 dest 的指针。</a:t>
            </a:r>
            <a:endParaRPr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字符串（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strcmp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）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头文件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#include&lt;string.h&gt;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int strcmp(const char *str1, const char *str2);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str1：第一个字符串。</a:t>
            </a:r>
            <a:endParaRPr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str2：第二个字符串。</a:t>
            </a:r>
            <a:endParaRPr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按字典序</a:t>
            </a:r>
            <a:r>
              <a:rPr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比较两个字符串的大小。</a:t>
            </a:r>
            <a:endParaRPr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如果 str1 等于 str2，返回 0。</a:t>
            </a:r>
            <a:endParaRPr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如果 str1 小于 str2，返回负值。</a:t>
            </a:r>
            <a:endParaRPr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如果 str1 大于 str2，返回正值。</a:t>
            </a:r>
            <a:endParaRPr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字符串（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strcpy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）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头文件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#include&lt;string.h&gt;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char *strcpy(char *dest, const char *src);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dest：目标字符串，必须有足够的空间容纳源字符串。</a:t>
            </a:r>
            <a:r>
              <a:rPr 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（否则会溢出）</a:t>
            </a:r>
            <a:endParaRPr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src：源字符串。</a:t>
            </a:r>
            <a:endParaRPr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将源字符串复制到目标字符串。</a:t>
            </a:r>
            <a:endParaRPr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返回目标字符串 dest 的指针。</a:t>
            </a:r>
            <a:endParaRPr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结构体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结构体可以看作是一种几个基础类型复合的类型。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运算符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+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-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*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%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：取模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：除法，向下取整数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向上取整？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运算符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+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-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*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%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：取模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：除法，向下取整数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a/n ;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向上取整？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(a+n-1)/n 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条件语句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if - else - if else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if依据后面的条件语句的结果进行判断，非0为真，0为假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if会优先和近的else组合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if()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{...}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if()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914400" lvl="2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{...}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else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{...}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条件语句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switch - case - default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注意：每种情况下都要有break，否则将会持续执行。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         case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只是入口，只在进入时判断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switch(ch){  </a:t>
            </a:r>
            <a:endParaRPr lang="en-US" altLang="zh-CN" sz="18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	case 'a':</a:t>
            </a:r>
            <a:endParaRPr lang="en-US" altLang="zh-CN" sz="18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		//...</a:t>
            </a:r>
            <a:endParaRPr lang="en-US" altLang="zh-CN" sz="18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		break;</a:t>
            </a:r>
            <a:endParaRPr lang="en-US" altLang="zh-CN" sz="18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	case 'b':</a:t>
            </a:r>
            <a:endParaRPr lang="en-US" altLang="zh-CN" sz="18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		//...</a:t>
            </a:r>
            <a:endParaRPr lang="en-US" altLang="zh-CN" sz="18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		break;</a:t>
            </a:r>
            <a:endParaRPr lang="en-US" altLang="zh-CN" sz="18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	default:</a:t>
            </a:r>
            <a:endParaRPr lang="en-US" altLang="zh-CN" sz="18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		//...</a:t>
            </a:r>
            <a:endParaRPr lang="en-US" altLang="zh-CN" sz="18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}</a:t>
            </a:r>
            <a:endParaRPr lang="en-US" altLang="zh-CN" sz="18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内存的动态规划</a:t>
            </a:r>
            <a:endParaRPr lang="zh-CN" altLang="en-US" sz="4800" dirty="0"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263" y="892714"/>
            <a:ext cx="11437474" cy="5072571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· </a:t>
            </a:r>
            <a:r>
              <a:rPr lang="zh-CN" sz="2400" dirty="0">
                <a:cs typeface="Arial" panose="020B0604020202020204" pitchFamily="34" charset="0"/>
              </a:rPr>
              <a:t>首先</a:t>
            </a:r>
            <a:r>
              <a:rPr lang="en-US" altLang="zh-CN" sz="2400" dirty="0">
                <a:cs typeface="Arial" panose="020B0604020202020204" pitchFamily="34" charset="0"/>
              </a:rPr>
              <a:t> </a:t>
            </a:r>
            <a:r>
              <a:rPr lang="zh-CN" altLang="en-US" sz="2400" dirty="0">
                <a:cs typeface="Arial" panose="020B0604020202020204" pitchFamily="34" charset="0"/>
                <a:sym typeface="+mn-ea"/>
              </a:rPr>
              <a:t>为什么需要内存的动态规划</a:t>
            </a:r>
            <a:r>
              <a:rPr lang="en-US" altLang="zh-CN" sz="2400" dirty="0">
                <a:cs typeface="Arial" panose="020B0604020202020204" pitchFamily="34" charset="0"/>
              </a:rPr>
              <a:t>?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2400" dirty="0">
                <a:cs typeface="Arial" panose="020B0604020202020204" pitchFamily="34" charset="0"/>
                <a:sym typeface="+mn-ea"/>
              </a:rPr>
              <a:t>静态数组：编译时分配内存，大小固定。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altLang="en-US" sz="2400" dirty="0"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cs typeface="Arial" panose="020B0604020202020204" pitchFamily="34" charset="0"/>
                <a:sym typeface="+mn-ea"/>
              </a:rPr>
              <a:t>                  </a:t>
            </a:r>
            <a:r>
              <a:rPr lang="zh-CN" altLang="en-US" sz="2400" dirty="0">
                <a:cs typeface="Arial" panose="020B0604020202020204" pitchFamily="34" charset="0"/>
                <a:sym typeface="+mn-ea"/>
              </a:rPr>
              <a:t>有可能造成内存溢出或浪费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  动态数组：运行时手动分配内存，大小可变。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  <a:sym typeface="+mn-ea"/>
              </a:rPr>
              <a:t>                   存储在堆上</a:t>
            </a:r>
            <a:r>
              <a:rPr lang="zh-CN" altLang="en-US" sz="2400" dirty="0">
                <a:cs typeface="Arial" panose="020B0604020202020204" pitchFamily="34" charset="0"/>
                <a:sym typeface="+mn-ea"/>
              </a:rPr>
              <a:t>，需要手动释放</a:t>
            </a:r>
            <a:endParaRPr lang="zh-CN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循环语句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while(){}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先判断，再执行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while 依据后面语句的结果进行判断，非0为真，0为假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do{ }while();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不判断，先执行一次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再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依据while后面语句的结果进行判断，非0为真，0为假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for(;;){}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先判断，再执行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适用于控制执行的次数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循环语句（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for</a:t>
            </a:r>
            <a:r>
              <a:rPr lang="zh-CN" sz="4800" dirty="0">
                <a:cs typeface="Arial" panose="020B0604020202020204" pitchFamily="34" charset="0"/>
                <a:sym typeface="+mn-ea"/>
              </a:rPr>
              <a:t>）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for(int i=0;i&lt;n;i++){}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流程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一、进入时先进行第一步初始化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二、再进行判断，判断成功进入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{}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，判断失败跳出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三、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{}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代码块完成后执行第三步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四、重复第二步和第三步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跳出时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i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等于多少？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7175818" y="835978"/>
            <a:ext cx="4467225" cy="517207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循环语句（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for</a:t>
            </a:r>
            <a:r>
              <a:rPr lang="zh-CN" sz="4800" dirty="0">
                <a:cs typeface="Arial" panose="020B0604020202020204" pitchFamily="34" charset="0"/>
                <a:sym typeface="+mn-ea"/>
              </a:rPr>
              <a:t>）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for(int i=0;i&lt;n;i++){}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流程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一、进入时先进行第一步初始化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二、再进行判断，判断成功进入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{}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，判断失败跳出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三、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{}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代码块完成后执行第三步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四、重复第二步和第三步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跳出时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i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等于多少？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i==n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7175818" y="835978"/>
            <a:ext cx="4467225" cy="517207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循环语句（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for</a:t>
            </a:r>
            <a:r>
              <a:rPr lang="zh-CN" sz="4800" dirty="0">
                <a:cs typeface="Arial" panose="020B0604020202020204" pitchFamily="34" charset="0"/>
                <a:sym typeface="+mn-ea"/>
              </a:rPr>
              <a:t>）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for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中参数可缺省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int i=0;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for(;;)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{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if(i&gt;=10)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914400" lvl="2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break;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914400" lvl="2" indent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{...} //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需要执行的代码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914400" lvl="2" indent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i++;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}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跳转语句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break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跳出当前语句 {}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continue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在 条件语句 中表示什么都不做（替代空语句）；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在 迭代语句 中表示 直接进入下一轮循环，不执行完当前循环 。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goto（非常非常不建议，不过学的时候可以试着玩一下）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goto任意位置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函数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函数结构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返回类型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函数名（参数）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{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457200" lvl="1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函数体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}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参数：形式参数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实际调用时会创建一个形参，传入实际参数，将实际参数赋值给形参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函数体有返回时会再创建一个参数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函数（内联函数）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inline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：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提示编译器将函数调用直接展开为函数体代码，从而避免函数调用的开销。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提高程序执行效率（整体代换而不是用函数调用)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递归函数不能内联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指针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*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一种是声明指针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一种是取地址中的值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&amp;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取变量的地址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常量指针（不能修改指针指向地址中的值）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const int * ch;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指针常量（不能修改指针的值）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 int * const ch;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常量指针常量（既不能修改指针指向地址中的值，又不能修改指针的值）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const int* const ch;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结构体指针访问内容时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-&gt;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指针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数组与指针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数组的变量名就是该数组的首地址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数组的下标就是地址的位移量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int array[3]={0,1,2};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int value;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value=array[0];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value=*(array+0);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value=array[2];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value=*(array+2);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指针</a:t>
            </a:r>
            <a:endParaRPr 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示例：</a:t>
            </a: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sym typeface="+mn-ea"/>
              </a:rPr>
              <a:t>（说起来有点拗口，但是多用用就好了）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int p;</a:t>
            </a:r>
            <a:endParaRPr lang="en-US" altLang="zh-CN" sz="20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int *p; 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// int* p;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int p[3]; 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// 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我们知道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p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是指向这块地址首地址的指针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int *q[3];  // int* q[3];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按结合关系应该这样写更好看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int (*q)[3];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int q[3][3];  //  q[1][2]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等价于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*(*(q+1)+2)  </a:t>
            </a:r>
            <a:r>
              <a:rPr lang="zh-CN" altLang="en-US" sz="1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后面加</a:t>
            </a:r>
            <a:r>
              <a:rPr lang="en-US" altLang="zh-CN" sz="1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n</a:t>
            </a:r>
            <a:r>
              <a:rPr lang="zh-CN" altLang="en-US" sz="1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，实际上位移量为</a:t>
            </a:r>
            <a:r>
              <a:rPr lang="en-US" altLang="zh-CN" sz="1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n</a:t>
            </a:r>
            <a:r>
              <a:rPr lang="zh-CN" altLang="en-US" sz="1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乘以前面指向的类型的大小</a:t>
            </a:r>
            <a:endParaRPr lang="en-US" altLang="zh-CN" sz="18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int **q;  //  (int *)* q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int p(int);  // 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函数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int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*p)(int);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</a:rPr>
              <a:t>补充：堆、栈、堆栈</a:t>
            </a:r>
            <a:endParaRPr lang="zh-CN" altLang="en-US" sz="4800" dirty="0"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3295" y="2276475"/>
            <a:ext cx="7984490" cy="2403475"/>
          </a:xfrm>
          <a:prstGeom prst="rect">
            <a:avLst/>
          </a:prstGeom>
        </p:spPr>
      </p:pic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377263" y="892714"/>
            <a:ext cx="11437474" cy="5072571"/>
          </a:xfrm>
        </p:spPr>
        <p:txBody>
          <a:bodyPr vert="horz" lIns="91440" tIns="45720" rIns="91440" bIns="45720" rtlCol="0">
            <a:noAutofit/>
          </a:bodyPr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· </a:t>
            </a:r>
            <a:r>
              <a:rPr lang="zh-CN" sz="2400" b="1" dirty="0">
                <a:cs typeface="Arial" panose="020B0604020202020204" pitchFamily="34" charset="0"/>
              </a:rPr>
              <a:t>栈</a:t>
            </a:r>
            <a:endParaRPr lang="zh-CN" sz="2400" b="1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</a:t>
            </a:r>
            <a:r>
              <a:rPr lang="zh-CN" altLang="en-US" sz="2400" dirty="0">
                <a:cs typeface="Arial" panose="020B0604020202020204" pitchFamily="34" charset="0"/>
              </a:rPr>
              <a:t>系统自动分配</a:t>
            </a:r>
            <a:r>
              <a:rPr lang="en-US" altLang="zh-CN" sz="2400" dirty="0">
                <a:cs typeface="Arial" panose="020B0604020202020204" pitchFamily="34" charset="0"/>
              </a:rPr>
              <a:t> </a:t>
            </a:r>
            <a:r>
              <a:rPr lang="zh-CN" altLang="en-US" sz="2400" dirty="0">
                <a:cs typeface="Arial" panose="020B0604020202020204" pitchFamily="34" charset="0"/>
              </a:rPr>
              <a:t>后进先出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· </a:t>
            </a:r>
            <a:r>
              <a:rPr lang="zh-CN" altLang="en-US" sz="2400" b="1" dirty="0">
                <a:cs typeface="Arial" panose="020B0604020202020204" pitchFamily="34" charset="0"/>
              </a:rPr>
              <a:t>堆</a:t>
            </a:r>
            <a:endParaRPr lang="zh-CN" altLang="en-US" sz="2400" b="1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</a:t>
            </a:r>
            <a:r>
              <a:rPr lang="zh-CN" altLang="en-US" sz="2400" dirty="0">
                <a:cs typeface="Arial" panose="020B0604020202020204" pitchFamily="34" charset="0"/>
              </a:rPr>
              <a:t>手动分配</a:t>
            </a:r>
            <a:r>
              <a:rPr lang="en-US" altLang="zh-CN" sz="2400" dirty="0">
                <a:cs typeface="Arial" panose="020B0604020202020204" pitchFamily="34" charset="0"/>
              </a:rPr>
              <a:t> </a:t>
            </a:r>
            <a:r>
              <a:rPr lang="zh-CN" altLang="en-US" sz="2400" dirty="0">
                <a:cs typeface="Arial" panose="020B0604020202020204" pitchFamily="34" charset="0"/>
              </a:rPr>
              <a:t>随机存取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· </a:t>
            </a:r>
            <a:r>
              <a:rPr lang="zh-CN" altLang="en-US" sz="2400" b="1" dirty="0">
                <a:cs typeface="Arial" panose="020B0604020202020204" pitchFamily="34" charset="0"/>
              </a:rPr>
              <a:t>堆栈</a:t>
            </a:r>
            <a:r>
              <a:rPr lang="en-US" altLang="zh-CN" sz="2400" b="1" dirty="0">
                <a:cs typeface="Arial" panose="020B0604020202020204" pitchFamily="34" charset="0"/>
              </a:rPr>
              <a:t> </a:t>
            </a:r>
            <a:endParaRPr lang="en-US" altLang="zh-CN" sz="2400" b="1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</a:t>
            </a:r>
            <a:r>
              <a:rPr lang="zh-CN" altLang="en-US" sz="2400" dirty="0">
                <a:cs typeface="Arial" panose="020B0604020202020204" pitchFamily="34" charset="0"/>
              </a:rPr>
              <a:t>二者统称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· </a:t>
            </a:r>
            <a:r>
              <a:rPr lang="zh-CN" altLang="en-US" sz="2400" b="1" dirty="0">
                <a:cs typeface="Arial" panose="020B0604020202020204" pitchFamily="34" charset="0"/>
              </a:rPr>
              <a:t>队列</a:t>
            </a:r>
            <a:r>
              <a:rPr lang="en-US" altLang="zh-CN" sz="2400" dirty="0">
                <a:cs typeface="Arial" panose="020B0604020202020204" pitchFamily="34" charset="0"/>
              </a:rPr>
              <a:t>*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</a:t>
            </a:r>
            <a:r>
              <a:rPr lang="zh-CN" altLang="en-US" sz="2400" dirty="0">
                <a:cs typeface="Arial" panose="020B0604020202020204" pitchFamily="34" charset="0"/>
              </a:rPr>
              <a:t>先进先出</a:t>
            </a:r>
            <a:endParaRPr lang="zh-CN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sz="4800" dirty="0">
                <a:cs typeface="Arial" panose="020B0604020202020204" pitchFamily="34" charset="0"/>
                <a:sym typeface="+mn-ea"/>
              </a:rPr>
              <a:t>指针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(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二维数组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) p[3][5]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655820" y="2110105"/>
          <a:ext cx="7188200" cy="100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40"/>
                <a:gridCol w="1437640"/>
                <a:gridCol w="1437640"/>
                <a:gridCol w="1437640"/>
                <a:gridCol w="1437640"/>
              </a:tblGrid>
              <a:tr h="10033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int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520315" y="23475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p[0]  (int*)</a:t>
            </a:r>
            <a:endParaRPr lang="en-US" altLang="zh-CN"/>
          </a:p>
        </p:txBody>
      </p:sp>
      <p:cxnSp>
        <p:nvCxnSpPr>
          <p:cNvPr id="6" name="直接箭头连接符 5"/>
          <p:cNvCxnSpPr/>
          <p:nvPr/>
        </p:nvCxnSpPr>
        <p:spPr>
          <a:xfrm>
            <a:off x="3670300" y="2501900"/>
            <a:ext cx="101028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4655820" y="3362325"/>
          <a:ext cx="7188200" cy="798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40"/>
                <a:gridCol w="1437640"/>
                <a:gridCol w="1437640"/>
                <a:gridCol w="1437640"/>
                <a:gridCol w="1437640"/>
              </a:tblGrid>
              <a:tr h="7981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int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520315" y="3571240"/>
            <a:ext cx="4640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p[1]  (int*)</a:t>
            </a:r>
            <a:endParaRPr lang="en-US" altLang="zh-CN"/>
          </a:p>
        </p:txBody>
      </p:sp>
      <p:cxnSp>
        <p:nvCxnSpPr>
          <p:cNvPr id="9" name="直接箭头连接符 8"/>
          <p:cNvCxnSpPr/>
          <p:nvPr/>
        </p:nvCxnSpPr>
        <p:spPr>
          <a:xfrm>
            <a:off x="3670300" y="3754120"/>
            <a:ext cx="101028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10" name="表格 9"/>
          <p:cNvGraphicFramePr/>
          <p:nvPr>
            <p:custDataLst>
              <p:tags r:id="rId3"/>
            </p:custDataLst>
          </p:nvPr>
        </p:nvGraphicFramePr>
        <p:xfrm>
          <a:off x="4680585" y="4585970"/>
          <a:ext cx="7188200" cy="798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40"/>
                <a:gridCol w="1437640"/>
                <a:gridCol w="1437640"/>
                <a:gridCol w="1437640"/>
                <a:gridCol w="1437640"/>
              </a:tblGrid>
              <a:tr h="7981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int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520315" y="4794885"/>
            <a:ext cx="4665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p[2]  (int*)</a:t>
            </a:r>
            <a:endParaRPr lang="en-US" altLang="zh-CN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695065" y="4977765"/>
            <a:ext cx="101028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799330" y="2359660"/>
            <a:ext cx="4204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p[0][0]  (int)</a:t>
            </a:r>
            <a:endParaRPr lang="en-US" altLang="zh-CN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5328920" y="1487170"/>
            <a:ext cx="13335" cy="645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172200" y="2347595"/>
            <a:ext cx="4204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p[0][1]  (int)</a:t>
            </a:r>
            <a:endParaRPr lang="en-US" altLang="zh-CN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6833870" y="1494790"/>
            <a:ext cx="6985" cy="637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35280" y="23596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  (int**)</a:t>
            </a:r>
            <a:endParaRPr lang="en-US" altLang="zh-CN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1415415" y="2564765"/>
            <a:ext cx="10801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35280" y="36004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p+1  (int**)</a:t>
            </a:r>
            <a:endParaRPr lang="en-US" altLang="zh-CN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1635760" y="3781425"/>
            <a:ext cx="787400" cy="6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423160" y="39871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*(p+1)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2423160" y="27146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*(p+0)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407035" y="47974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p+2  (int**)</a:t>
            </a:r>
            <a:endParaRPr lang="en-US" altLang="zh-CN"/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1703070" y="4980940"/>
            <a:ext cx="787400" cy="6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727575" y="10521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*(p+0)+0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6311900" y="10521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*(p+0)+1</a:t>
            </a:r>
            <a:endParaRPr lang="en-US" altLang="zh-CN"/>
          </a:p>
        </p:txBody>
      </p:sp>
      <p:sp>
        <p:nvSpPr>
          <p:cNvPr id="28" name="文本框 27"/>
          <p:cNvSpPr txBox="1"/>
          <p:nvPr/>
        </p:nvSpPr>
        <p:spPr>
          <a:xfrm>
            <a:off x="4705350" y="27089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*(*(p+0)+0)</a:t>
            </a:r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>
            <a:off x="6172200" y="27146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*(*(p+0)+1)</a:t>
            </a:r>
            <a:endParaRPr lang="en-US" altLang="zh-CN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altLang="zh-CN" sz="4800" dirty="0">
                <a:cs typeface="Arial" panose="020B0604020202020204" pitchFamily="34" charset="0"/>
                <a:sym typeface="+mn-ea"/>
              </a:rPr>
              <a:t>scanf 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与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 printf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scanf(“输入格式”，变量地址);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printf(“输出格式”，变量);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注意格式</a:t>
            </a:r>
            <a:r>
              <a:rPr lang="zh-CN" altLang="en-US" sz="2000" b="1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一定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要一致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实际处理的都是字符（内部加工）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scanf(“%d”,&amp;a)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；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printf(“%d”,a);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altLang="zh-CN" sz="4800" dirty="0">
                <a:cs typeface="Arial" panose="020B0604020202020204" pitchFamily="34" charset="0"/>
                <a:sym typeface="+mn-ea"/>
              </a:rPr>
              <a:t>scanf 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与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 printf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%d 用来输入和输出int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%lld 用来输入和输出long long int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%o 用来输入和输出八进制整数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%x 用来输入和输出十六制整数，字母小写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%c 用来输入和输出单个字符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%s 用来输入和输出一串字符串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输入时遇空格，制表符或换行符结束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printf（"%s","%d%f",a,b）;输出 %d%f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%f 用来输入和输出float，输出double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%lf 用来输入和输出double（double输出用%f和%lf都可以）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%m.nd 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右对齐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m用于在d位数小于m时补空格（右对齐）d位数大于m时忽略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1371600" lvl="3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.n用于在d位数小于n时补0（右对齐）d位数大于n时忽略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%-m.nd 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左对齐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altLang="zh-CN" sz="4800" dirty="0">
                <a:cs typeface="Arial" panose="020B0604020202020204" pitchFamily="34" charset="0"/>
                <a:sym typeface="+mn-ea"/>
              </a:rPr>
              <a:t>scanf 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与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 printf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int a=1;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printf（“%d %d %d”,a++,a++,a++）;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输出结果？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altLang="zh-CN" sz="4800" dirty="0">
                <a:cs typeface="Arial" panose="020B0604020202020204" pitchFamily="34" charset="0"/>
                <a:sym typeface="+mn-ea"/>
              </a:rPr>
              <a:t>scanf 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与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 printf</a:t>
            </a:r>
            <a:endParaRPr lang="en-US" altLang="zh-CN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853430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int a=1;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printf（“%d %d %d”,a++,a++,a++）;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输出结果？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不确定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可能为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1 2 3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可能为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3 2 1 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（大概率）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可能为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 1 3 2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......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不同编译器或不同编译选项下，输出可能会不同。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  <a:p>
            <a:pPr marL="0" lvl="0" indent="457200" algn="l" rtl="0">
              <a:lnSpc>
                <a:spcPct val="100000"/>
              </a:lnSpc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即使在同一个编译器中，不同版本或优化级别可能也会导致不同结果。</a:t>
            </a:r>
            <a:endParaRPr lang="en-US" altLang="zh-CN" sz="200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811306" y="1164325"/>
            <a:ext cx="10613286" cy="2389365"/>
          </a:xfrm>
        </p:spPr>
        <p:txBody>
          <a:bodyPr rtlCol="0">
            <a:noAutofit/>
          </a:bodyPr>
          <a:lstStyle/>
          <a:p>
            <a:pPr rtl="0"/>
            <a:r>
              <a:rPr lang="zh-CN" altLang="en-US" sz="4600" dirty="0">
                <a:solidFill>
                  <a:schemeClr val="bg1"/>
                </a:solidFill>
                <a:cs typeface="Arial" panose="020B0604020202020204" pitchFamily="34" charset="0"/>
              </a:rPr>
              <a:t>感谢大家的聆听</a:t>
            </a:r>
            <a:br>
              <a:rPr lang="zh-CN" altLang="en-US" sz="4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zh-CN" altLang="en-US" sz="4600" dirty="0">
                <a:solidFill>
                  <a:schemeClr val="bg1"/>
                </a:solidFill>
                <a:cs typeface="Arial" panose="020B0604020202020204" pitchFamily="34" charset="0"/>
              </a:rPr>
              <a:t>欢迎大家加入</a:t>
            </a:r>
            <a:r>
              <a:rPr lang="en-US" altLang="zh-CN" sz="4600" dirty="0">
                <a:solidFill>
                  <a:schemeClr val="bg1"/>
                </a:solidFill>
                <a:cs typeface="Arial" panose="020B0604020202020204" pitchFamily="34" charset="0"/>
              </a:rPr>
              <a:t>OurEDA</a:t>
            </a:r>
            <a:endParaRPr lang="en-US" altLang="zh-CN" sz="4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96e6c964244c7c9ee5169e913998f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135" y="260350"/>
            <a:ext cx="2528570" cy="3375025"/>
          </a:xfrm>
          <a:prstGeom prst="rect">
            <a:avLst/>
          </a:prstGeom>
        </p:spPr>
      </p:pic>
      <p:pic>
        <p:nvPicPr>
          <p:cNvPr id="5" name="图片 4" descr="f4241fa2c585918218df2b75e4c994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60" y="409575"/>
            <a:ext cx="2341245" cy="3123565"/>
          </a:xfrm>
          <a:prstGeom prst="rect">
            <a:avLst/>
          </a:prstGeom>
        </p:spPr>
      </p:pic>
      <p:pic>
        <p:nvPicPr>
          <p:cNvPr id="6" name="图片 5" descr="cabe6143b445c75a2480579e44b89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795" y="404495"/>
            <a:ext cx="2386330" cy="3185160"/>
          </a:xfrm>
          <a:prstGeom prst="rect">
            <a:avLst/>
          </a:prstGeom>
        </p:spPr>
      </p:pic>
      <p:pic>
        <p:nvPicPr>
          <p:cNvPr id="7" name="图片 6" descr="e1a6d838a15bf607c3e4e46000197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" y="3887470"/>
            <a:ext cx="1728470" cy="2307590"/>
          </a:xfrm>
          <a:prstGeom prst="rect">
            <a:avLst/>
          </a:prstGeom>
        </p:spPr>
      </p:pic>
      <p:pic>
        <p:nvPicPr>
          <p:cNvPr id="8" name="图片 7" descr="2007d0325d0d071bc1fa478dd2145b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060" y="3717290"/>
            <a:ext cx="2226945" cy="2972435"/>
          </a:xfrm>
          <a:prstGeom prst="rect">
            <a:avLst/>
          </a:prstGeom>
        </p:spPr>
      </p:pic>
      <p:pic>
        <p:nvPicPr>
          <p:cNvPr id="9" name="图片 8" descr="36ba9cb3615fa57d6a3e6424b66d6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5360" y="3667760"/>
            <a:ext cx="2028825" cy="2811145"/>
          </a:xfrm>
          <a:prstGeom prst="rect">
            <a:avLst/>
          </a:prstGeom>
        </p:spPr>
      </p:pic>
      <p:pic>
        <p:nvPicPr>
          <p:cNvPr id="10" name="图片 9" descr="03f6cfd801b41ca88ece5abb555a78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5825" y="570230"/>
            <a:ext cx="2063115" cy="2755265"/>
          </a:xfrm>
          <a:prstGeom prst="rect">
            <a:avLst/>
          </a:prstGeom>
        </p:spPr>
      </p:pic>
      <p:pic>
        <p:nvPicPr>
          <p:cNvPr id="12" name="图片 11" descr="b7fa42ed73d4c9abbe13f6d2dd415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3165" y="3789045"/>
            <a:ext cx="2016125" cy="2689860"/>
          </a:xfrm>
          <a:prstGeom prst="rect">
            <a:avLst/>
          </a:prstGeom>
        </p:spPr>
      </p:pic>
      <p:pic>
        <p:nvPicPr>
          <p:cNvPr id="16" name="图片 15" descr="ceb91915557d0ebf4343fcf72ae50a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3165" y="3789045"/>
            <a:ext cx="2002790" cy="2670175"/>
          </a:xfrm>
          <a:prstGeom prst="rect">
            <a:avLst/>
          </a:prstGeom>
        </p:spPr>
      </p:pic>
      <p:pic>
        <p:nvPicPr>
          <p:cNvPr id="17" name="图片 16" descr="06a5341b198ba03a4fe134184bcc19a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1060" y="570230"/>
            <a:ext cx="2113915" cy="2819400"/>
          </a:xfrm>
          <a:prstGeom prst="rect">
            <a:avLst/>
          </a:prstGeom>
        </p:spPr>
      </p:pic>
      <p:pic>
        <p:nvPicPr>
          <p:cNvPr id="18" name="图片 17" descr="6369aa3f854b8387719c3f53e1a57f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745" y="4342765"/>
            <a:ext cx="2484755" cy="1852295"/>
          </a:xfrm>
          <a:prstGeom prst="rect">
            <a:avLst/>
          </a:prstGeom>
        </p:spPr>
      </p:pic>
      <p:pic>
        <p:nvPicPr>
          <p:cNvPr id="19" name="图片 18" descr="f49b7ea920de18f8ce897cf9dcdd3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8935" y="908685"/>
            <a:ext cx="1733550" cy="23114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4294967295"/>
          </p:nvPr>
        </p:nvSpPr>
        <p:spPr>
          <a:xfrm>
            <a:off x="1237391" y="2348600"/>
            <a:ext cx="10613286" cy="2389365"/>
          </a:xfrm>
        </p:spPr>
        <p:txBody>
          <a:bodyPr rtlCol="0">
            <a:noAutofit/>
          </a:bodyPr>
          <a:p>
            <a:pPr rtl="0"/>
            <a:r>
              <a:rPr lang="zh-CN" altLang="en-US" sz="6000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4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感谢大家的聆听</a:t>
            </a:r>
            <a:br>
              <a:rPr lang="zh-CN" altLang="en-US" sz="6000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4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rPr>
            </a:br>
            <a:r>
              <a:rPr lang="zh-CN" altLang="en-US" sz="6000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4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欢迎大家加入</a:t>
            </a:r>
            <a:r>
              <a:rPr lang="en-US" altLang="zh-CN" sz="6000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4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OurEDA</a:t>
            </a:r>
            <a:endParaRPr lang="en-US" altLang="zh-CN" sz="6000" dirty="0">
              <a:ln w="12700" cmpd="sng">
                <a:solidFill>
                  <a:srgbClr val="FF0000"/>
                </a:solidFill>
                <a:prstDash val="solid"/>
              </a:ln>
              <a:gradFill>
                <a:gsLst>
                  <a:gs pos="40000">
                    <a:schemeClr val="accent2"/>
                  </a:gs>
                  <a:gs pos="0">
                    <a:schemeClr val="accent2">
                      <a:lumMod val="25000"/>
                      <a:lumOff val="75000"/>
                    </a:schemeClr>
                  </a:gs>
                  <a:gs pos="100000">
                    <a:schemeClr val="accent2">
                      <a:lumMod val="85000"/>
                    </a:schemeClr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内存的动态规划</a:t>
            </a:r>
            <a:endParaRPr lang="zh-CN" altLang="en-US" sz="4800" dirty="0"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263" y="892714"/>
            <a:ext cx="11437474" cy="5072571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· malloc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· free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· calloc 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· realloc</a:t>
            </a:r>
            <a:endParaRPr lang="en-US" altLang="zh-CN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sz="4800" dirty="0">
                <a:cs typeface="Arial" panose="020B0604020202020204" pitchFamily="34" charset="0"/>
                <a:sym typeface="+mn-ea"/>
              </a:rPr>
              <a:t>内存的动态规划（</a:t>
            </a:r>
            <a:r>
              <a:rPr lang="en-US" altLang="zh-CN" sz="4800" dirty="0">
                <a:cs typeface="Arial" panose="020B0604020202020204" pitchFamily="34" charset="0"/>
                <a:sym typeface="+mn-ea"/>
              </a:rPr>
              <a:t>malloc</a:t>
            </a:r>
            <a:r>
              <a:rPr lang="zh-CN" altLang="en-US" sz="4800" dirty="0">
                <a:cs typeface="Arial" panose="020B0604020202020204" pitchFamily="34" charset="0"/>
                <a:sym typeface="+mn-ea"/>
              </a:rPr>
              <a:t>）</a:t>
            </a:r>
            <a:endParaRPr lang="zh-CN" altLang="en-US" sz="48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892810"/>
            <a:ext cx="11437620" cy="5659120"/>
          </a:xfrm>
        </p:spPr>
        <p:txBody>
          <a:bodyPr vert="horz" lIns="91440" tIns="45720" rIns="91440" bIns="45720" rtlCol="0">
            <a:noAutofit/>
          </a:bodyPr>
          <a:lstStyle/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altLang="en-US" sz="2400" dirty="0">
                <a:cs typeface="Arial" panose="020B0604020202020204" pitchFamily="34" charset="0"/>
              </a:rPr>
              <a:t>头文件：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     #include&lt;stdlib.h&gt;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en-US" altLang="zh-CN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malloc</a:t>
            </a:r>
            <a:r>
              <a:rPr lang="zh-CN" altLang="en-US" sz="2400" dirty="0">
                <a:cs typeface="Arial" panose="020B0604020202020204" pitchFamily="34" charset="0"/>
              </a:rPr>
              <a:t>函数：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     </a:t>
            </a:r>
            <a:r>
              <a:rPr lang="en-US" altLang="zh-CN" sz="2400" b="1" dirty="0">
                <a:cs typeface="Arial" panose="020B0604020202020204" pitchFamily="34" charset="0"/>
              </a:rPr>
              <a:t>void*</a:t>
            </a:r>
            <a:r>
              <a:rPr lang="en-US" altLang="zh-CN" sz="2400" dirty="0">
                <a:cs typeface="Arial" panose="020B0604020202020204" pitchFamily="34" charset="0"/>
              </a:rPr>
              <a:t> malloc (size_t size);  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indent="457200"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</a:t>
            </a:r>
            <a:r>
              <a:rPr lang="zh-CN" altLang="en-US" sz="2400" dirty="0">
                <a:cs typeface="Arial" panose="020B0604020202020204" pitchFamily="34" charset="0"/>
              </a:rPr>
              <a:t>具体使用时需要强制类型转化，否则引发歧义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zh-CN" altLang="en-US" sz="2400" dirty="0">
                <a:cs typeface="Arial" panose="020B0604020202020204" pitchFamily="34" charset="0"/>
              </a:rPr>
              <a:t>示例：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     </a:t>
            </a:r>
            <a:r>
              <a:rPr lang="zh-CN" altLang="en-US" sz="2400" dirty="0">
                <a:cs typeface="Arial" panose="020B0604020202020204" pitchFamily="34" charset="0"/>
              </a:rPr>
              <a:t>char* ch = (char*)malloc(sizeof(char) * </a:t>
            </a:r>
            <a:r>
              <a:rPr lang="en-US" altLang="zh-CN" sz="2400" dirty="0">
                <a:cs typeface="Arial" panose="020B0604020202020204" pitchFamily="34" charset="0"/>
              </a:rPr>
              <a:t>size1</a:t>
            </a:r>
            <a:r>
              <a:rPr lang="zh-CN" altLang="en-US" sz="2400" dirty="0">
                <a:cs typeface="Arial" panose="020B0604020202020204" pitchFamily="34" charset="0"/>
              </a:rPr>
              <a:t>);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     </a:t>
            </a:r>
            <a:r>
              <a:rPr lang="zh-CN" altLang="en-US" sz="2400" dirty="0">
                <a:cs typeface="Arial" panose="020B0604020202020204" pitchFamily="34" charset="0"/>
              </a:rPr>
              <a:t>int* arr = (int*)malloc(sizeof(int) * </a:t>
            </a:r>
            <a:r>
              <a:rPr lang="en-US" altLang="zh-CN" sz="2400" dirty="0">
                <a:cs typeface="Arial" panose="020B0604020202020204" pitchFamily="34" charset="0"/>
              </a:rPr>
              <a:t>size2</a:t>
            </a:r>
            <a:r>
              <a:rPr lang="zh-CN" altLang="en-US" sz="2400" dirty="0">
                <a:cs typeface="Arial" panose="020B0604020202020204" pitchFamily="34" charset="0"/>
              </a:rPr>
              <a:t>);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r>
              <a:rPr lang="en-US" altLang="zh-CN" sz="2400" dirty="0">
                <a:cs typeface="Arial" panose="020B0604020202020204" pitchFamily="34" charset="0"/>
              </a:rPr>
              <a:t>       </a:t>
            </a:r>
            <a:r>
              <a:rPr lang="zh-CN" altLang="en-US" sz="2400" dirty="0">
                <a:cs typeface="Arial" panose="020B0604020202020204" pitchFamily="34" charset="0"/>
              </a:rPr>
              <a:t>struct S* s = (struct S*)malloc(sizeof(st</a:t>
            </a:r>
            <a:r>
              <a:rPr lang="en-US" altLang="zh-CN" sz="2400" dirty="0">
                <a:cs typeface="Arial" panose="020B0604020202020204" pitchFamily="34" charset="0"/>
              </a:rPr>
              <a:t>r</a:t>
            </a:r>
            <a:r>
              <a:rPr lang="zh-CN" altLang="en-US" sz="2400" dirty="0">
                <a:cs typeface="Arial" panose="020B0604020202020204" pitchFamily="34" charset="0"/>
              </a:rPr>
              <a:t>uct S) *</a:t>
            </a:r>
            <a:r>
              <a:rPr lang="en-US" altLang="zh-CN" sz="2400" dirty="0">
                <a:cs typeface="Arial" panose="020B0604020202020204" pitchFamily="34" charset="0"/>
              </a:rPr>
              <a:t> size3</a:t>
            </a:r>
            <a:r>
              <a:rPr lang="zh-CN" altLang="en-US" sz="2400" dirty="0">
                <a:cs typeface="Arial" panose="020B0604020202020204" pitchFamily="34" charset="0"/>
              </a:rPr>
              <a:t>);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</a:pPr>
            <a:endParaRPr lang="zh-CN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398*114"/>
  <p:tag name="TABLE_ENDDRAG_RECT" val="82*228*398*114"/>
</p:tagLst>
</file>

<file path=ppt/tags/tag10.xml><?xml version="1.0" encoding="utf-8"?>
<p:tagLst xmlns:p="http://schemas.openxmlformats.org/presentationml/2006/main">
  <p:tag name="TABLE_ENDDRAG_ORIGIN_RECT" val="249*53"/>
  <p:tag name="TABLE_ENDDRAG_RECT" val="144*255*249*53"/>
</p:tagLst>
</file>

<file path=ppt/tags/tag11.xml><?xml version="1.0" encoding="utf-8"?>
<p:tagLst xmlns:p="http://schemas.openxmlformats.org/presentationml/2006/main">
  <p:tag name="TABLE_ENDDRAG_ORIGIN_RECT" val="249*53"/>
  <p:tag name="TABLE_ENDDRAG_RECT" val="144*255*249*53"/>
</p:tagLst>
</file>

<file path=ppt/tags/tag12.xml><?xml version="1.0" encoding="utf-8"?>
<p:tagLst xmlns:p="http://schemas.openxmlformats.org/presentationml/2006/main">
  <p:tag name="TABLE_ENDDRAG_ORIGIN_RECT" val="307*55"/>
  <p:tag name="TABLE_ENDDRAG_RECT" val="162*166*307*55"/>
</p:tagLst>
</file>

<file path=ppt/tags/tag13.xml><?xml version="1.0" encoding="utf-8"?>
<p:tagLst xmlns:p="http://schemas.openxmlformats.org/presentationml/2006/main">
  <p:tag name="TABLE_ENDDRAG_ORIGIN_RECT" val="307*55"/>
  <p:tag name="TABLE_ENDDRAG_RECT" val="162*166*307*55"/>
</p:tagLst>
</file>

<file path=ppt/tags/tag14.xml><?xml version="1.0" encoding="utf-8"?>
<p:tagLst xmlns:p="http://schemas.openxmlformats.org/presentationml/2006/main">
  <p:tag name="TABLE_ENDDRAG_ORIGIN_RECT" val="566*62"/>
  <p:tag name="TABLE_ENDDRAG_RECT" val="319*102*566*62"/>
</p:tagLst>
</file>

<file path=ppt/tags/tag15.xml><?xml version="1.0" encoding="utf-8"?>
<p:tagLst xmlns:p="http://schemas.openxmlformats.org/presentationml/2006/main">
  <p:tag name="TABLE_ENDDRAG_ORIGIN_RECT" val="566*62"/>
  <p:tag name="TABLE_ENDDRAG_RECT" val="319*102*566*62"/>
</p:tagLst>
</file>

<file path=ppt/tags/tag16.xml><?xml version="1.0" encoding="utf-8"?>
<p:tagLst xmlns:p="http://schemas.openxmlformats.org/presentationml/2006/main">
  <p:tag name="TABLE_ENDDRAG_ORIGIN_RECT" val="566*62"/>
  <p:tag name="TABLE_ENDDRAG_RECT" val="319*102*566*62"/>
</p:tagLst>
</file>

<file path=ppt/tags/tag17.xml><?xml version="1.0" encoding="utf-8"?>
<p:tagLst xmlns:p="http://schemas.openxmlformats.org/presentationml/2006/main">
  <p:tag name="commondata" val="eyJoZGlkIjoiNWMxNWJjMWZmNDNiMWViNzcyYzVjNzhkODJjMDY5ZDAifQ=="/>
</p:tagLst>
</file>

<file path=ppt/tags/tag2.xml><?xml version="1.0" encoding="utf-8"?>
<p:tagLst xmlns:p="http://schemas.openxmlformats.org/presentationml/2006/main">
  <p:tag name="TABLE_ENDDRAG_ORIGIN_RECT" val="382*114"/>
  <p:tag name="TABLE_ENDDRAG_RECT" val="503*228*382*114"/>
</p:tagLst>
</file>

<file path=ppt/tags/tag3.xml><?xml version="1.0" encoding="utf-8"?>
<p:tagLst xmlns:p="http://schemas.openxmlformats.org/presentationml/2006/main">
  <p:tag name="TABLE_ENDDRAG_ORIGIN_RECT" val="398*114"/>
  <p:tag name="TABLE_ENDDRAG_RECT" val="82*228*398*114"/>
</p:tagLst>
</file>

<file path=ppt/tags/tag4.xml><?xml version="1.0" encoding="utf-8"?>
<p:tagLst xmlns:p="http://schemas.openxmlformats.org/presentationml/2006/main">
  <p:tag name="TABLE_ENDDRAG_ORIGIN_RECT" val="382*114"/>
  <p:tag name="TABLE_ENDDRAG_RECT" val="503*228*382*114"/>
</p:tagLst>
</file>

<file path=ppt/tags/tag5.xml><?xml version="1.0" encoding="utf-8"?>
<p:tagLst xmlns:p="http://schemas.openxmlformats.org/presentationml/2006/main">
  <p:tag name="TABLE_ENDDRAG_ORIGIN_RECT" val="225*148"/>
  <p:tag name="TABLE_ENDDRAG_RECT" val="332*99*225*148"/>
</p:tagLst>
</file>

<file path=ppt/tags/tag6.xml><?xml version="1.0" encoding="utf-8"?>
<p:tagLst xmlns:p="http://schemas.openxmlformats.org/presentationml/2006/main">
  <p:tag name="TABLE_ENDDRAG_ORIGIN_RECT" val="249*53"/>
  <p:tag name="TABLE_ENDDRAG_RECT" val="144*255*249*53"/>
</p:tagLst>
</file>

<file path=ppt/tags/tag7.xml><?xml version="1.0" encoding="utf-8"?>
<p:tagLst xmlns:p="http://schemas.openxmlformats.org/presentationml/2006/main">
  <p:tag name="TABLE_ENDDRAG_ORIGIN_RECT" val="249*53"/>
  <p:tag name="TABLE_ENDDRAG_RECT" val="144*255*249*53"/>
</p:tagLst>
</file>

<file path=ppt/tags/tag8.xml><?xml version="1.0" encoding="utf-8"?>
<p:tagLst xmlns:p="http://schemas.openxmlformats.org/presentationml/2006/main">
  <p:tag name="TABLE_ENDDRAG_ORIGIN_RECT" val="249*53"/>
  <p:tag name="TABLE_ENDDRAG_RECT" val="144*255*249*53"/>
</p:tagLst>
</file>

<file path=ppt/tags/tag9.xml><?xml version="1.0" encoding="utf-8"?>
<p:tagLst xmlns:p="http://schemas.openxmlformats.org/presentationml/2006/main">
  <p:tag name="TABLE_ENDDRAG_ORIGIN_RECT" val="249*53"/>
  <p:tag name="TABLE_ENDDRAG_RECT" val="144*255*249*53"/>
</p:tagLst>
</file>

<file path=ppt/theme/theme1.xml><?xml version="1.0" encoding="utf-8"?>
<a:theme xmlns:a="http://schemas.openxmlformats.org/drawingml/2006/main" name="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欢迎文档</Template>
  <TotalTime>0</TotalTime>
  <Words>9285</Words>
  <Application>WPS 演示</Application>
  <PresentationFormat>宽屏</PresentationFormat>
  <Paragraphs>946</Paragraphs>
  <Slides>76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76</vt:i4>
      </vt:variant>
    </vt:vector>
  </HeadingPairs>
  <TitlesOfParts>
    <vt:vector size="84" baseType="lpstr">
      <vt:lpstr>Arial</vt:lpstr>
      <vt:lpstr>宋体</vt:lpstr>
      <vt:lpstr>Wingdings</vt:lpstr>
      <vt:lpstr>Microsoft YaHei UI</vt:lpstr>
      <vt:lpstr>微软雅黑</vt:lpstr>
      <vt:lpstr>Arial Unicode MS</vt:lpstr>
      <vt:lpstr>黑体</vt:lpstr>
      <vt:lpstr>欢迎文档</vt:lpstr>
      <vt:lpstr>OurEDA C语言沙龙 2024.11.17 </vt:lpstr>
      <vt:lpstr>目录</vt:lpstr>
      <vt:lpstr>内存的动态规划 </vt:lpstr>
      <vt:lpstr>内存的动态规划</vt:lpstr>
      <vt:lpstr>内存的动态规划</vt:lpstr>
      <vt:lpstr>内存的动态规划</vt:lpstr>
      <vt:lpstr>补充：堆、栈、堆栈</vt:lpstr>
      <vt:lpstr>内存的动态规划</vt:lpstr>
      <vt:lpstr>内存的动态规划（malloc）</vt:lpstr>
      <vt:lpstr>内存的动态规划（malloc）</vt:lpstr>
      <vt:lpstr>内存的动态规划（free）</vt:lpstr>
      <vt:lpstr>内存的动态规划（free）</vt:lpstr>
      <vt:lpstr>内存的动态规划（calloc）</vt:lpstr>
      <vt:lpstr>内存的动态规划（realloc）</vt:lpstr>
      <vt:lpstr>内存的动态规划（补充：开辟动态二维数组）</vt:lpstr>
      <vt:lpstr>结构体 </vt:lpstr>
      <vt:lpstr>结构体</vt:lpstr>
      <vt:lpstr>结构体声明</vt:lpstr>
      <vt:lpstr>结构体声明</vt:lpstr>
      <vt:lpstr>结构体声明</vt:lpstr>
      <vt:lpstr>补充：typedef</vt:lpstr>
      <vt:lpstr>结构体初始化</vt:lpstr>
      <vt:lpstr>结构体初始化</vt:lpstr>
      <vt:lpstr>结构体成员访问</vt:lpstr>
      <vt:lpstr>结构体成员访问</vt:lpstr>
      <vt:lpstr>结构体长度</vt:lpstr>
      <vt:lpstr>结构体长度</vt:lpstr>
      <vt:lpstr>链表 </vt:lpstr>
      <vt:lpstr>链表（介绍）</vt:lpstr>
      <vt:lpstr>链表（介绍）</vt:lpstr>
      <vt:lpstr>链表（介绍）</vt:lpstr>
      <vt:lpstr>链表（创建）</vt:lpstr>
      <vt:lpstr>链表（创建）</vt:lpstr>
      <vt:lpstr>链表（增删改查）</vt:lpstr>
      <vt:lpstr>链表（增删改查）</vt:lpstr>
      <vt:lpstr>链表（增删改查）</vt:lpstr>
      <vt:lpstr>链表（补充）</vt:lpstr>
      <vt:lpstr>C语言总复习 </vt:lpstr>
      <vt:lpstr>C语言特点</vt:lpstr>
      <vt:lpstr>变量</vt:lpstr>
      <vt:lpstr>变量</vt:lpstr>
      <vt:lpstr>变量</vt:lpstr>
      <vt:lpstr>变量</vt:lpstr>
      <vt:lpstr>前缀</vt:lpstr>
      <vt:lpstr>前缀</vt:lpstr>
      <vt:lpstr>前缀</vt:lpstr>
      <vt:lpstr>变量作用域</vt:lpstr>
      <vt:lpstr>变量生命周期</vt:lpstr>
      <vt:lpstr>字符串</vt:lpstr>
      <vt:lpstr>字符串</vt:lpstr>
      <vt:lpstr>字符串（strlen）</vt:lpstr>
      <vt:lpstr>字符串（strcat）</vt:lpstr>
      <vt:lpstr>字符串（strcmp）</vt:lpstr>
      <vt:lpstr>字符串（strcpy）</vt:lpstr>
      <vt:lpstr>结构体</vt:lpstr>
      <vt:lpstr>运算符</vt:lpstr>
      <vt:lpstr>运算符</vt:lpstr>
      <vt:lpstr>条件语句</vt:lpstr>
      <vt:lpstr>条件语句</vt:lpstr>
      <vt:lpstr>循环语句</vt:lpstr>
      <vt:lpstr>循环语句（for）</vt:lpstr>
      <vt:lpstr>循环语句（for）</vt:lpstr>
      <vt:lpstr>循环语句（for）</vt:lpstr>
      <vt:lpstr>跳转语句</vt:lpstr>
      <vt:lpstr>函数</vt:lpstr>
      <vt:lpstr>函数（内联函数）</vt:lpstr>
      <vt:lpstr>指针</vt:lpstr>
      <vt:lpstr>指针</vt:lpstr>
      <vt:lpstr>指针</vt:lpstr>
      <vt:lpstr>指针(二维数组) p[3][5]</vt:lpstr>
      <vt:lpstr>scanf 与 printf</vt:lpstr>
      <vt:lpstr>scanf 与 printf</vt:lpstr>
      <vt:lpstr>scanf 与 printf</vt:lpstr>
      <vt:lpstr>scanf 与 printf</vt:lpstr>
      <vt:lpstr>感谢大家的聆听 欢迎大家加入OurEDA smallgoodgood.top</vt:lpstr>
      <vt:lpstr>感谢大家的聆听 欢迎大家加入OurEDA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鹏城实验室讨论稿汇报</dc:title>
  <dc:creator>Ming Zhu</dc:creator>
  <cp:lastModifiedBy>燊燊</cp:lastModifiedBy>
  <cp:revision>177</cp:revision>
  <dcterms:created xsi:type="dcterms:W3CDTF">2018-12-19T12:19:00Z</dcterms:created>
  <dcterms:modified xsi:type="dcterms:W3CDTF">2024-11-17T11:56:49Z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v-rimour@microsoft.com</vt:lpwstr>
  </property>
  <property fmtid="{D5CDD505-2E9C-101B-9397-08002B2CF9AE}" pid="5" name="MSIP_Label_f42aa342-8706-4288-bd11-ebb85995028c_SetDate">
    <vt:lpwstr>2018-02-19T06:21:30.1318915Z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ICV">
    <vt:lpwstr>4E6B7D979CA6457F8492965214110E5A_13</vt:lpwstr>
  </property>
  <property fmtid="{D5CDD505-2E9C-101B-9397-08002B2CF9AE}" pid="11" name="KSOProductBuildVer">
    <vt:lpwstr>2052-12.1.0.18608</vt:lpwstr>
  </property>
</Properties>
</file>